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xr" ContentType="image/png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quickStyle3.xml" ContentType="application/vnd.openxmlformats-officedocument.drawingml.diagramStyle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98" r:id="rId3"/>
    <p:sldId id="299" r:id="rId4"/>
    <p:sldId id="340" r:id="rId5"/>
    <p:sldId id="363" r:id="rId6"/>
    <p:sldId id="384" r:id="rId7"/>
    <p:sldId id="354" r:id="rId8"/>
    <p:sldId id="509" r:id="rId9"/>
    <p:sldId id="647" r:id="rId10"/>
    <p:sldId id="396" r:id="rId11"/>
    <p:sldId id="655" r:id="rId12"/>
    <p:sldId id="656" r:id="rId13"/>
    <p:sldId id="654" r:id="rId14"/>
    <p:sldId id="377" r:id="rId15"/>
    <p:sldId id="660" r:id="rId16"/>
    <p:sldId id="664" r:id="rId17"/>
    <p:sldId id="389" r:id="rId18"/>
    <p:sldId id="652" r:id="rId19"/>
    <p:sldId id="663" r:id="rId20"/>
    <p:sldId id="386" r:id="rId21"/>
    <p:sldId id="650" r:id="rId22"/>
    <p:sldId id="651" r:id="rId23"/>
    <p:sldId id="378" r:id="rId24"/>
    <p:sldId id="380" r:id="rId25"/>
    <p:sldId id="667" r:id="rId26"/>
    <p:sldId id="666" r:id="rId27"/>
    <p:sldId id="668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rown" initials="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40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6955" autoAdjust="0"/>
  </p:normalViewPr>
  <p:slideViewPr>
    <p:cSldViewPr>
      <p:cViewPr varScale="1">
        <p:scale>
          <a:sx n="68" d="100"/>
          <a:sy n="68" d="100"/>
        </p:scale>
        <p:origin x="84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%20moore\Bank%20in%20a%20Box\UK%20Market%20Stats\SME-Lending-loans-overdrafts-q4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'All postcode data'!$C$3449</c:f>
              <c:strCache>
                <c:ptCount val="1"/>
                <c:pt idx="0">
                  <c:v>Blackburn</c:v>
                </c:pt>
              </c:strCache>
            </c:strRef>
          </c:tx>
          <c:marker>
            <c:symbol val="none"/>
          </c:marker>
          <c:cat>
            <c:strRef>
              <c:f>'All postcode data'!$E$8:$W$8</c:f>
              <c:strCache>
                <c:ptCount val="19"/>
                <c:pt idx="0">
                  <c:v>Q2 2013</c:v>
                </c:pt>
                <c:pt idx="1">
                  <c:v>Q3 2013</c:v>
                </c:pt>
                <c:pt idx="2">
                  <c:v>Q4 2013</c:v>
                </c:pt>
                <c:pt idx="3">
                  <c:v>Q1 2014</c:v>
                </c:pt>
                <c:pt idx="4">
                  <c:v>Q2 2014</c:v>
                </c:pt>
                <c:pt idx="5">
                  <c:v>Q3 2014</c:v>
                </c:pt>
                <c:pt idx="6">
                  <c:v>Q4 2014</c:v>
                </c:pt>
                <c:pt idx="7">
                  <c:v>Q1 2015</c:v>
                </c:pt>
                <c:pt idx="8">
                  <c:v>Q2 2015</c:v>
                </c:pt>
                <c:pt idx="9">
                  <c:v>Q3 2015</c:v>
                </c:pt>
                <c:pt idx="10">
                  <c:v>Q4 2015</c:v>
                </c:pt>
                <c:pt idx="11">
                  <c:v>Q1 2016</c:v>
                </c:pt>
                <c:pt idx="12">
                  <c:v>Q2 2016</c:v>
                </c:pt>
                <c:pt idx="13">
                  <c:v>Q3 2016</c:v>
                </c:pt>
                <c:pt idx="14">
                  <c:v>Q4 2016</c:v>
                </c:pt>
                <c:pt idx="15">
                  <c:v>Q1 2017</c:v>
                </c:pt>
                <c:pt idx="16">
                  <c:v>Q2 2017</c:v>
                </c:pt>
                <c:pt idx="17">
                  <c:v>Q3 2017</c:v>
                </c:pt>
                <c:pt idx="18">
                  <c:v>Q4 2017</c:v>
                </c:pt>
              </c:strCache>
            </c:strRef>
          </c:cat>
          <c:val>
            <c:numRef>
              <c:f>'All postcode data'!$E$3449:$W$3449</c:f>
              <c:numCache>
                <c:formatCode>#,##0</c:formatCode>
                <c:ptCount val="19"/>
                <c:pt idx="0">
                  <c:v>600955196.056795</c:v>
                </c:pt>
                <c:pt idx="1">
                  <c:v>613215557.54589951</c:v>
                </c:pt>
                <c:pt idx="2">
                  <c:v>588837006.90616357</c:v>
                </c:pt>
                <c:pt idx="3">
                  <c:v>596497622.89767778</c:v>
                </c:pt>
                <c:pt idx="4">
                  <c:v>581749943.11569273</c:v>
                </c:pt>
                <c:pt idx="5">
                  <c:v>574556745.92560589</c:v>
                </c:pt>
                <c:pt idx="6">
                  <c:v>590163783.65574861</c:v>
                </c:pt>
                <c:pt idx="7">
                  <c:v>587444383.33100903</c:v>
                </c:pt>
                <c:pt idx="8">
                  <c:v>591700997.10114706</c:v>
                </c:pt>
                <c:pt idx="9">
                  <c:v>583524450.11080861</c:v>
                </c:pt>
                <c:pt idx="10">
                  <c:v>575540214.56507003</c:v>
                </c:pt>
                <c:pt idx="11">
                  <c:v>587840195.63862646</c:v>
                </c:pt>
                <c:pt idx="12">
                  <c:v>563707895.82080626</c:v>
                </c:pt>
                <c:pt idx="13">
                  <c:v>553647855.37258291</c:v>
                </c:pt>
                <c:pt idx="14">
                  <c:v>531988015.16387582</c:v>
                </c:pt>
                <c:pt idx="15">
                  <c:v>527658524.30252957</c:v>
                </c:pt>
                <c:pt idx="16">
                  <c:v>512666801.13134575</c:v>
                </c:pt>
                <c:pt idx="17">
                  <c:v>497699850.73179501</c:v>
                </c:pt>
                <c:pt idx="18">
                  <c:v>490420562.89945918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4E-4018-946B-B9D47F6B5770}"/>
            </c:ext>
          </c:extLst>
        </c:ser>
        <c:ser>
          <c:idx val="1"/>
          <c:order val="1"/>
          <c:tx>
            <c:strRef>
              <c:f>'All postcode data'!$C$3584</c:f>
              <c:strCache>
                <c:ptCount val="1"/>
                <c:pt idx="0">
                  <c:v>Carlisle</c:v>
                </c:pt>
              </c:strCache>
            </c:strRef>
          </c:tx>
          <c:marker>
            <c:symbol val="none"/>
          </c:marker>
          <c:val>
            <c:numRef>
              <c:f>'All postcode data'!$E$3584:$W$3584</c:f>
              <c:numCache>
                <c:formatCode>#,##0</c:formatCode>
                <c:ptCount val="19"/>
                <c:pt idx="0">
                  <c:v>678490133.1015774</c:v>
                </c:pt>
                <c:pt idx="1">
                  <c:v>734734675.44141078</c:v>
                </c:pt>
                <c:pt idx="2">
                  <c:v>736614886.26254272</c:v>
                </c:pt>
                <c:pt idx="3">
                  <c:v>745699810.61747229</c:v>
                </c:pt>
                <c:pt idx="4">
                  <c:v>743118691.22080648</c:v>
                </c:pt>
                <c:pt idx="5">
                  <c:v>740985027.28855932</c:v>
                </c:pt>
                <c:pt idx="6">
                  <c:v>736207704.21096742</c:v>
                </c:pt>
                <c:pt idx="7">
                  <c:v>733179882.847363</c:v>
                </c:pt>
                <c:pt idx="8">
                  <c:v>743192172.68096149</c:v>
                </c:pt>
                <c:pt idx="9">
                  <c:v>755980459.25060558</c:v>
                </c:pt>
                <c:pt idx="10">
                  <c:v>752133276.57120359</c:v>
                </c:pt>
                <c:pt idx="11">
                  <c:v>751543399.5733968</c:v>
                </c:pt>
                <c:pt idx="12">
                  <c:v>747160518.24643922</c:v>
                </c:pt>
                <c:pt idx="13">
                  <c:v>754370662.88436747</c:v>
                </c:pt>
                <c:pt idx="14">
                  <c:v>730520203.13393521</c:v>
                </c:pt>
                <c:pt idx="15">
                  <c:v>736819732.9714576</c:v>
                </c:pt>
                <c:pt idx="16">
                  <c:v>741390071.0457381</c:v>
                </c:pt>
                <c:pt idx="17">
                  <c:v>734466748.10474539</c:v>
                </c:pt>
                <c:pt idx="18">
                  <c:v>715369016.34062696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4E-4018-946B-B9D47F6B5770}"/>
            </c:ext>
          </c:extLst>
        </c:ser>
        <c:ser>
          <c:idx val="2"/>
          <c:order val="2"/>
          <c:tx>
            <c:strRef>
              <c:f>'All postcode data'!$C$3892</c:f>
              <c:strCache>
                <c:ptCount val="1"/>
                <c:pt idx="0">
                  <c:v>Blackpool</c:v>
                </c:pt>
              </c:strCache>
            </c:strRef>
          </c:tx>
          <c:marker>
            <c:symbol val="none"/>
          </c:marker>
          <c:val>
            <c:numRef>
              <c:f>'All postcode data'!$E$3892:$W$3892</c:f>
              <c:numCache>
                <c:formatCode>#,##0</c:formatCode>
                <c:ptCount val="19"/>
                <c:pt idx="0">
                  <c:v>495983388.41147143</c:v>
                </c:pt>
                <c:pt idx="1">
                  <c:v>500730796.70180678</c:v>
                </c:pt>
                <c:pt idx="2">
                  <c:v>503222471.61935699</c:v>
                </c:pt>
                <c:pt idx="3">
                  <c:v>498081974.0319863</c:v>
                </c:pt>
                <c:pt idx="4">
                  <c:v>488584143.7887007</c:v>
                </c:pt>
                <c:pt idx="5">
                  <c:v>471402427.83677417</c:v>
                </c:pt>
                <c:pt idx="6">
                  <c:v>478605746.60879481</c:v>
                </c:pt>
                <c:pt idx="7">
                  <c:v>468503148.35688853</c:v>
                </c:pt>
                <c:pt idx="8">
                  <c:v>462201614.34800589</c:v>
                </c:pt>
                <c:pt idx="9">
                  <c:v>455603194.50321615</c:v>
                </c:pt>
                <c:pt idx="10">
                  <c:v>448059013.18888932</c:v>
                </c:pt>
                <c:pt idx="11">
                  <c:v>452822058.81441045</c:v>
                </c:pt>
                <c:pt idx="12">
                  <c:v>435658513.08225292</c:v>
                </c:pt>
                <c:pt idx="13">
                  <c:v>428786401.59169739</c:v>
                </c:pt>
                <c:pt idx="14">
                  <c:v>417152870.89820564</c:v>
                </c:pt>
                <c:pt idx="15">
                  <c:v>388657709.07951438</c:v>
                </c:pt>
                <c:pt idx="16">
                  <c:v>382299338.2452054</c:v>
                </c:pt>
                <c:pt idx="17">
                  <c:v>374113140.65061718</c:v>
                </c:pt>
                <c:pt idx="18">
                  <c:v>376251849.91348952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4E-4018-946B-B9D47F6B5770}"/>
            </c:ext>
          </c:extLst>
        </c:ser>
        <c:ser>
          <c:idx val="3"/>
          <c:order val="3"/>
          <c:tx>
            <c:strRef>
              <c:f>'All postcode data'!$C$4311</c:f>
              <c:strCache>
                <c:ptCount val="1"/>
                <c:pt idx="0">
                  <c:v>Liverpool</c:v>
                </c:pt>
              </c:strCache>
            </c:strRef>
          </c:tx>
          <c:marker>
            <c:symbol val="none"/>
          </c:marker>
          <c:val>
            <c:numRef>
              <c:f>'All postcode data'!$E$4311:$W$4311</c:f>
              <c:numCache>
                <c:formatCode>#,##0</c:formatCode>
                <c:ptCount val="19"/>
                <c:pt idx="0">
                  <c:v>1139013497.263689</c:v>
                </c:pt>
                <c:pt idx="1">
                  <c:v>1078561610.1873596</c:v>
                </c:pt>
                <c:pt idx="2">
                  <c:v>1065264677.7621869</c:v>
                </c:pt>
                <c:pt idx="3">
                  <c:v>1041335139.0962567</c:v>
                </c:pt>
                <c:pt idx="4">
                  <c:v>1041525425.7159216</c:v>
                </c:pt>
                <c:pt idx="5">
                  <c:v>1029610184.4356712</c:v>
                </c:pt>
                <c:pt idx="6">
                  <c:v>1009420087.7966232</c:v>
                </c:pt>
                <c:pt idx="7">
                  <c:v>935379191.00648212</c:v>
                </c:pt>
                <c:pt idx="8">
                  <c:v>918486386.58100903</c:v>
                </c:pt>
                <c:pt idx="9">
                  <c:v>918078567.86774123</c:v>
                </c:pt>
                <c:pt idx="10">
                  <c:v>895550929.35497642</c:v>
                </c:pt>
                <c:pt idx="11">
                  <c:v>882112218.03539681</c:v>
                </c:pt>
                <c:pt idx="12">
                  <c:v>902144044.08616829</c:v>
                </c:pt>
                <c:pt idx="13">
                  <c:v>879526667.36108029</c:v>
                </c:pt>
                <c:pt idx="14">
                  <c:v>876705708.38502109</c:v>
                </c:pt>
                <c:pt idx="15">
                  <c:v>863488788.56258106</c:v>
                </c:pt>
                <c:pt idx="16">
                  <c:v>821297972.41227043</c:v>
                </c:pt>
                <c:pt idx="17">
                  <c:v>831117959.17258859</c:v>
                </c:pt>
                <c:pt idx="18">
                  <c:v>835271532.65911257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44E-4018-946B-B9D47F6B5770}"/>
            </c:ext>
          </c:extLst>
        </c:ser>
        <c:ser>
          <c:idx val="4"/>
          <c:order val="4"/>
          <c:tx>
            <c:strRef>
              <c:f>'All postcode data'!$C$4748</c:f>
              <c:strCache>
                <c:ptCount val="1"/>
                <c:pt idx="0">
                  <c:v>Preston</c:v>
                </c:pt>
              </c:strCache>
            </c:strRef>
          </c:tx>
          <c:marker>
            <c:symbol val="none"/>
          </c:marker>
          <c:val>
            <c:numRef>
              <c:f>'All postcode data'!$E$4748:$W$4748</c:f>
              <c:numCache>
                <c:formatCode>#,##0</c:formatCode>
                <c:ptCount val="19"/>
                <c:pt idx="0">
                  <c:v>1038058097.2147012</c:v>
                </c:pt>
                <c:pt idx="1">
                  <c:v>1017426271.5989718</c:v>
                </c:pt>
                <c:pt idx="2">
                  <c:v>1005554634.3095856</c:v>
                </c:pt>
                <c:pt idx="3">
                  <c:v>993896038.45372415</c:v>
                </c:pt>
                <c:pt idx="4">
                  <c:v>1001387453.7122674</c:v>
                </c:pt>
                <c:pt idx="5">
                  <c:v>992881049.9468534</c:v>
                </c:pt>
                <c:pt idx="6">
                  <c:v>820147030.09332812</c:v>
                </c:pt>
                <c:pt idx="7">
                  <c:v>811337041.23679554</c:v>
                </c:pt>
                <c:pt idx="8">
                  <c:v>811851401.87358892</c:v>
                </c:pt>
                <c:pt idx="9">
                  <c:v>794288404.76128161</c:v>
                </c:pt>
                <c:pt idx="10">
                  <c:v>788960708.37721765</c:v>
                </c:pt>
                <c:pt idx="11">
                  <c:v>806106364.53214884</c:v>
                </c:pt>
                <c:pt idx="12">
                  <c:v>801548155.07701838</c:v>
                </c:pt>
                <c:pt idx="13">
                  <c:v>805896232.99809062</c:v>
                </c:pt>
                <c:pt idx="14">
                  <c:v>804824778.20718384</c:v>
                </c:pt>
                <c:pt idx="15">
                  <c:v>810556510.54933131</c:v>
                </c:pt>
                <c:pt idx="16">
                  <c:v>784446314.269225</c:v>
                </c:pt>
                <c:pt idx="17">
                  <c:v>766213606.81725073</c:v>
                </c:pt>
                <c:pt idx="18">
                  <c:v>726484030.19600046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44E-4018-946B-B9D47F6B5770}"/>
            </c:ext>
          </c:extLst>
        </c:ser>
        <c:ser>
          <c:idx val="5"/>
          <c:order val="5"/>
          <c:tx>
            <c:v>Lancaster</c:v>
          </c:tx>
          <c:marker>
            <c:symbol val="none"/>
          </c:marker>
          <c:val>
            <c:numRef>
              <c:f>'All postcode data'!$E$4379:$W$4379</c:f>
              <c:numCache>
                <c:formatCode>#,##0</c:formatCode>
                <c:ptCount val="19"/>
                <c:pt idx="0">
                  <c:v>620811902.34951627</c:v>
                </c:pt>
                <c:pt idx="1">
                  <c:v>642925198.49939358</c:v>
                </c:pt>
                <c:pt idx="2">
                  <c:v>624449883.77691507</c:v>
                </c:pt>
                <c:pt idx="3">
                  <c:v>629074786.61117482</c:v>
                </c:pt>
                <c:pt idx="4">
                  <c:v>645354798.57145929</c:v>
                </c:pt>
                <c:pt idx="5">
                  <c:v>646874799.04286993</c:v>
                </c:pt>
                <c:pt idx="6">
                  <c:v>638006116.77013958</c:v>
                </c:pt>
                <c:pt idx="7">
                  <c:v>635960980.01535749</c:v>
                </c:pt>
                <c:pt idx="8">
                  <c:v>620291423.23832262</c:v>
                </c:pt>
                <c:pt idx="9">
                  <c:v>635540643.18487513</c:v>
                </c:pt>
                <c:pt idx="10">
                  <c:v>595624912.33207428</c:v>
                </c:pt>
                <c:pt idx="11">
                  <c:v>608353184.75413191</c:v>
                </c:pt>
                <c:pt idx="12">
                  <c:v>608444199.68695796</c:v>
                </c:pt>
                <c:pt idx="13">
                  <c:v>607222654.20716298</c:v>
                </c:pt>
                <c:pt idx="14">
                  <c:v>591994216.1717726</c:v>
                </c:pt>
                <c:pt idx="15">
                  <c:v>587655723.59056211</c:v>
                </c:pt>
                <c:pt idx="16">
                  <c:v>559218650.98887682</c:v>
                </c:pt>
                <c:pt idx="17">
                  <c:v>541619631.54370403</c:v>
                </c:pt>
                <c:pt idx="18">
                  <c:v>531392245.60349351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44E-4018-946B-B9D47F6B5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0051320"/>
        <c:axId val="250051704"/>
      </c:lineChart>
      <c:catAx>
        <c:axId val="250051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0051704"/>
        <c:crosses val="autoZero"/>
        <c:auto val="1"/>
        <c:lblAlgn val="ctr"/>
        <c:lblOffset val="100"/>
        <c:noMultiLvlLbl val="0"/>
      </c:catAx>
      <c:valAx>
        <c:axId val="250051704"/>
        <c:scaling>
          <c:orientation val="minMax"/>
        </c:scaling>
        <c:delete val="0"/>
        <c:axPos val="l"/>
        <c:majorGridlines/>
        <c:title>
          <c:overlay val="0"/>
        </c:title>
        <c:numFmt formatCode="#,##0" sourceLinked="1"/>
        <c:majorTickMark val="none"/>
        <c:minorTickMark val="none"/>
        <c:tickLblPos val="nextTo"/>
        <c:crossAx val="2500513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39CC9-6280-4BD9-B017-7D4881E0FF4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A0F063-3C7D-4CEE-858B-F71EA07585A4}">
      <dgm:prSet/>
      <dgm:spPr/>
      <dgm:t>
        <a:bodyPr/>
        <a:lstStyle/>
        <a:p>
          <a:r>
            <a:rPr lang="en-GB" b="1" dirty="0"/>
            <a:t>Huge amounts of public money has had to go into bailing out the financial system.</a:t>
          </a:r>
          <a:endParaRPr lang="en-US" dirty="0"/>
        </a:p>
      </dgm:t>
    </dgm:pt>
    <dgm:pt modelId="{BA302842-1C72-4D65-B3C5-EF9820C35EFD}" type="parTrans" cxnId="{CE3935EE-19BC-484B-888B-C38AACA25A9D}">
      <dgm:prSet/>
      <dgm:spPr/>
      <dgm:t>
        <a:bodyPr/>
        <a:lstStyle/>
        <a:p>
          <a:endParaRPr lang="en-US"/>
        </a:p>
      </dgm:t>
    </dgm:pt>
    <dgm:pt modelId="{254DCC7E-7129-4C75-9EDF-10DF35B89E9F}" type="sibTrans" cxnId="{CE3935EE-19BC-484B-888B-C38AACA25A9D}">
      <dgm:prSet/>
      <dgm:spPr/>
      <dgm:t>
        <a:bodyPr/>
        <a:lstStyle/>
        <a:p>
          <a:endParaRPr lang="en-US"/>
        </a:p>
      </dgm:t>
    </dgm:pt>
    <dgm:pt modelId="{DFD8589B-D3BA-41E3-A115-AA2E4850F6CC}">
      <dgm:prSet/>
      <dgm:spPr/>
      <dgm:t>
        <a:bodyPr/>
        <a:lstStyle/>
        <a:p>
          <a:r>
            <a:rPr lang="en-GB" dirty="0"/>
            <a:t>Austerity measures mean </a:t>
          </a:r>
          <a:r>
            <a:rPr lang="en-GB" b="1" dirty="0"/>
            <a:t>continuing squeeze on most of population</a:t>
          </a:r>
          <a:r>
            <a:rPr lang="en-GB" dirty="0"/>
            <a:t>, despite some increase in jobs and modest growth.</a:t>
          </a:r>
          <a:endParaRPr lang="en-US" dirty="0"/>
        </a:p>
      </dgm:t>
    </dgm:pt>
    <dgm:pt modelId="{0C368481-A5A5-482B-A8E1-31C8E51E3A37}" type="parTrans" cxnId="{974A7836-0968-4C8F-A849-0147DE701FA4}">
      <dgm:prSet/>
      <dgm:spPr/>
      <dgm:t>
        <a:bodyPr/>
        <a:lstStyle/>
        <a:p>
          <a:endParaRPr lang="en-US"/>
        </a:p>
      </dgm:t>
    </dgm:pt>
    <dgm:pt modelId="{1716DDF3-57B3-4AC8-9037-8EF9EA64194C}" type="sibTrans" cxnId="{974A7836-0968-4C8F-A849-0147DE701FA4}">
      <dgm:prSet/>
      <dgm:spPr/>
      <dgm:t>
        <a:bodyPr/>
        <a:lstStyle/>
        <a:p>
          <a:endParaRPr lang="en-US"/>
        </a:p>
      </dgm:t>
    </dgm:pt>
    <dgm:pt modelId="{785E1002-42D4-4188-BFBA-D5C51B231F52}">
      <dgm:prSet/>
      <dgm:spPr/>
      <dgm:t>
        <a:bodyPr/>
        <a:lstStyle/>
        <a:p>
          <a:r>
            <a:rPr lang="en-GB" b="1" dirty="0"/>
            <a:t>Investment</a:t>
          </a:r>
          <a:r>
            <a:rPr lang="en-GB" dirty="0"/>
            <a:t> and </a:t>
          </a:r>
          <a:r>
            <a:rPr lang="en-GB" b="1" dirty="0"/>
            <a:t>productivity</a:t>
          </a:r>
          <a:r>
            <a:rPr lang="en-GB" dirty="0"/>
            <a:t> remain </a:t>
          </a:r>
          <a:r>
            <a:rPr lang="en-GB" b="1" dirty="0"/>
            <a:t>weak</a:t>
          </a:r>
          <a:r>
            <a:rPr lang="en-GB" dirty="0"/>
            <a:t> &amp; </a:t>
          </a:r>
          <a:r>
            <a:rPr lang="en-GB" b="1" dirty="0"/>
            <a:t>bank lending </a:t>
          </a:r>
          <a:r>
            <a:rPr lang="en-GB" dirty="0"/>
            <a:t>to business is </a:t>
          </a:r>
          <a:r>
            <a:rPr lang="en-GB" b="1" dirty="0"/>
            <a:t>paltry.</a:t>
          </a:r>
          <a:endParaRPr lang="en-US" dirty="0"/>
        </a:p>
      </dgm:t>
    </dgm:pt>
    <dgm:pt modelId="{29E64552-3F03-4224-A957-2777A73089EF}" type="parTrans" cxnId="{2D1D7247-0A9E-4868-BAF4-F132EBCB80E6}">
      <dgm:prSet/>
      <dgm:spPr/>
      <dgm:t>
        <a:bodyPr/>
        <a:lstStyle/>
        <a:p>
          <a:endParaRPr lang="en-US"/>
        </a:p>
      </dgm:t>
    </dgm:pt>
    <dgm:pt modelId="{BEFE8C07-CF6C-4101-802F-0515661E2A8D}" type="sibTrans" cxnId="{2D1D7247-0A9E-4868-BAF4-F132EBCB80E6}">
      <dgm:prSet/>
      <dgm:spPr/>
      <dgm:t>
        <a:bodyPr/>
        <a:lstStyle/>
        <a:p>
          <a:endParaRPr lang="en-US"/>
        </a:p>
      </dgm:t>
    </dgm:pt>
    <dgm:pt modelId="{CBF83E77-A30A-4F5E-A1F3-8EB4794C2D69}">
      <dgm:prSet/>
      <dgm:spPr/>
      <dgm:t>
        <a:bodyPr/>
        <a:lstStyle/>
        <a:p>
          <a:r>
            <a:rPr lang="en-GB" dirty="0"/>
            <a:t>Little sign of improvement in living standards and  </a:t>
          </a:r>
          <a:r>
            <a:rPr lang="en-GB" b="1" dirty="0"/>
            <a:t>inequality continues to rise. </a:t>
          </a:r>
          <a:endParaRPr lang="en-US" dirty="0"/>
        </a:p>
      </dgm:t>
    </dgm:pt>
    <dgm:pt modelId="{9D0E0558-3C13-4DCC-B809-FDC24448CC15}" type="parTrans" cxnId="{46A7C6EF-53A1-4FE1-8C92-3B2F0744B209}">
      <dgm:prSet/>
      <dgm:spPr/>
      <dgm:t>
        <a:bodyPr/>
        <a:lstStyle/>
        <a:p>
          <a:endParaRPr lang="en-US"/>
        </a:p>
      </dgm:t>
    </dgm:pt>
    <dgm:pt modelId="{A6FCF656-1490-4F99-B20A-82EA9624694A}" type="sibTrans" cxnId="{46A7C6EF-53A1-4FE1-8C92-3B2F0744B209}">
      <dgm:prSet/>
      <dgm:spPr/>
      <dgm:t>
        <a:bodyPr/>
        <a:lstStyle/>
        <a:p>
          <a:endParaRPr lang="en-US"/>
        </a:p>
      </dgm:t>
    </dgm:pt>
    <dgm:pt modelId="{AD57FE40-9FA1-4FB7-9084-97430FA14CCF}">
      <dgm:prSet/>
      <dgm:spPr/>
      <dgm:t>
        <a:bodyPr/>
        <a:lstStyle/>
        <a:p>
          <a:r>
            <a:rPr lang="en-GB" dirty="0"/>
            <a:t>A </a:t>
          </a:r>
          <a:r>
            <a:rPr lang="en-GB" b="1" dirty="0"/>
            <a:t>systemic failure </a:t>
          </a:r>
          <a:r>
            <a:rPr lang="en-GB" dirty="0"/>
            <a:t>– the 21</a:t>
          </a:r>
          <a:r>
            <a:rPr lang="en-GB" baseline="30000" dirty="0"/>
            <a:t>st</a:t>
          </a:r>
          <a:r>
            <a:rPr lang="en-GB" dirty="0"/>
            <a:t> century model of capitalism has failed – but </a:t>
          </a:r>
          <a:r>
            <a:rPr lang="en-GB" b="1" dirty="0"/>
            <a:t>not been replaced.</a:t>
          </a:r>
          <a:endParaRPr lang="en-US" dirty="0"/>
        </a:p>
      </dgm:t>
    </dgm:pt>
    <dgm:pt modelId="{AA267028-C2AD-4146-9A7C-9FF105395548}" type="parTrans" cxnId="{51EB4D67-314C-4A7A-810A-57CFAC6665F1}">
      <dgm:prSet/>
      <dgm:spPr/>
      <dgm:t>
        <a:bodyPr/>
        <a:lstStyle/>
        <a:p>
          <a:endParaRPr lang="en-US"/>
        </a:p>
      </dgm:t>
    </dgm:pt>
    <dgm:pt modelId="{93223E9B-9A00-491C-BE7F-3991DBBEF44C}" type="sibTrans" cxnId="{51EB4D67-314C-4A7A-810A-57CFAC6665F1}">
      <dgm:prSet/>
      <dgm:spPr/>
      <dgm:t>
        <a:bodyPr/>
        <a:lstStyle/>
        <a:p>
          <a:endParaRPr lang="en-US"/>
        </a:p>
      </dgm:t>
    </dgm:pt>
    <dgm:pt modelId="{22BCB8C8-1A0F-4E56-90F9-71A9B0B2242F}">
      <dgm:prSet/>
      <dgm:spPr/>
      <dgm:t>
        <a:bodyPr/>
        <a:lstStyle/>
        <a:p>
          <a:r>
            <a:rPr lang="en-GB" dirty="0"/>
            <a:t>Current </a:t>
          </a:r>
          <a:r>
            <a:rPr lang="en-GB" b="1" dirty="0"/>
            <a:t>macro economic </a:t>
          </a:r>
          <a:r>
            <a:rPr lang="en-GB" dirty="0"/>
            <a:t>approaches seeking to prop a </a:t>
          </a:r>
          <a:r>
            <a:rPr lang="en-GB" b="1" dirty="0"/>
            <a:t>deformed</a:t>
          </a:r>
          <a:r>
            <a:rPr lang="en-GB" dirty="0"/>
            <a:t> system up – </a:t>
          </a:r>
          <a:r>
            <a:rPr lang="en-GB" b="1" dirty="0"/>
            <a:t>do</a:t>
          </a:r>
          <a:r>
            <a:rPr lang="en-GB" dirty="0"/>
            <a:t> </a:t>
          </a:r>
          <a:r>
            <a:rPr lang="en-GB" b="1" dirty="0"/>
            <a:t>not address inherent problems.</a:t>
          </a:r>
          <a:endParaRPr lang="en-US" dirty="0"/>
        </a:p>
      </dgm:t>
    </dgm:pt>
    <dgm:pt modelId="{D79AF7B0-E61F-4BE6-9E52-0E2B5AD35F64}" type="parTrans" cxnId="{C3D1768C-ACB6-46E8-9348-51DC9D22895D}">
      <dgm:prSet/>
      <dgm:spPr/>
      <dgm:t>
        <a:bodyPr/>
        <a:lstStyle/>
        <a:p>
          <a:endParaRPr lang="en-US"/>
        </a:p>
      </dgm:t>
    </dgm:pt>
    <dgm:pt modelId="{58C76D1A-C689-446C-A2E7-F871B4A71771}" type="sibTrans" cxnId="{C3D1768C-ACB6-46E8-9348-51DC9D22895D}">
      <dgm:prSet/>
      <dgm:spPr/>
      <dgm:t>
        <a:bodyPr/>
        <a:lstStyle/>
        <a:p>
          <a:endParaRPr lang="en-US"/>
        </a:p>
      </dgm:t>
    </dgm:pt>
    <dgm:pt modelId="{BFC8C6A9-3824-4B48-8D24-1F9212633CF1}" type="pres">
      <dgm:prSet presAssocID="{DF739CC9-6280-4BD9-B017-7D4881E0FF42}" presName="linear" presStyleCnt="0">
        <dgm:presLayoutVars>
          <dgm:animLvl val="lvl"/>
          <dgm:resizeHandles val="exact"/>
        </dgm:presLayoutVars>
      </dgm:prSet>
      <dgm:spPr/>
    </dgm:pt>
    <dgm:pt modelId="{095A1EE7-18DB-4453-B5E3-210417B6035E}" type="pres">
      <dgm:prSet presAssocID="{D6A0F063-3C7D-4CEE-858B-F71EA07585A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E3E4A29-326D-42D4-9904-0A3B5EADEAFB}" type="pres">
      <dgm:prSet presAssocID="{254DCC7E-7129-4C75-9EDF-10DF35B89E9F}" presName="spacer" presStyleCnt="0"/>
      <dgm:spPr/>
    </dgm:pt>
    <dgm:pt modelId="{DD99CD54-2E3F-4283-BDF3-CE27E7144446}" type="pres">
      <dgm:prSet presAssocID="{DFD8589B-D3BA-41E3-A115-AA2E4850F6C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517225E-5914-4964-BDAE-C49E7C9CA402}" type="pres">
      <dgm:prSet presAssocID="{1716DDF3-57B3-4AC8-9037-8EF9EA64194C}" presName="spacer" presStyleCnt="0"/>
      <dgm:spPr/>
    </dgm:pt>
    <dgm:pt modelId="{4C0E399B-4C95-4DCD-A51C-D6ED81D77AC2}" type="pres">
      <dgm:prSet presAssocID="{785E1002-42D4-4188-BFBA-D5C51B231F5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5A1E205-5ECA-473F-BFCA-5EAC21B2B230}" type="pres">
      <dgm:prSet presAssocID="{BEFE8C07-CF6C-4101-802F-0515661E2A8D}" presName="spacer" presStyleCnt="0"/>
      <dgm:spPr/>
    </dgm:pt>
    <dgm:pt modelId="{1A535323-1813-4598-86A3-098B4E4A51EF}" type="pres">
      <dgm:prSet presAssocID="{CBF83E77-A30A-4F5E-A1F3-8EB4794C2D6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DC69631-2AD5-4E92-91AA-D33A69933F6E}" type="pres">
      <dgm:prSet presAssocID="{A6FCF656-1490-4F99-B20A-82EA9624694A}" presName="spacer" presStyleCnt="0"/>
      <dgm:spPr/>
    </dgm:pt>
    <dgm:pt modelId="{E77A3AB5-A26E-4D5A-99F5-E3F5856FF91D}" type="pres">
      <dgm:prSet presAssocID="{AD57FE40-9FA1-4FB7-9084-97430FA14CC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DD1903B-AE9F-44D7-9AC7-8E309C59A858}" type="pres">
      <dgm:prSet presAssocID="{93223E9B-9A00-491C-BE7F-3991DBBEF44C}" presName="spacer" presStyleCnt="0"/>
      <dgm:spPr/>
    </dgm:pt>
    <dgm:pt modelId="{21844C9F-2365-4902-824A-09BCA3D8CA61}" type="pres">
      <dgm:prSet presAssocID="{22BCB8C8-1A0F-4E56-90F9-71A9B0B2242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BBFD20E-749C-4245-878B-2FA9518B50FC}" type="presOf" srcId="{22BCB8C8-1A0F-4E56-90F9-71A9B0B2242F}" destId="{21844C9F-2365-4902-824A-09BCA3D8CA61}" srcOrd="0" destOrd="0" presId="urn:microsoft.com/office/officeart/2005/8/layout/vList2"/>
    <dgm:cxn modelId="{648C0829-6A09-4840-B882-C80AC48306BD}" type="presOf" srcId="{CBF83E77-A30A-4F5E-A1F3-8EB4794C2D69}" destId="{1A535323-1813-4598-86A3-098B4E4A51EF}" srcOrd="0" destOrd="0" presId="urn:microsoft.com/office/officeart/2005/8/layout/vList2"/>
    <dgm:cxn modelId="{BFDAA32C-09B7-4B55-9DEA-64ECC69B3FD1}" type="presOf" srcId="{DFD8589B-D3BA-41E3-A115-AA2E4850F6CC}" destId="{DD99CD54-2E3F-4283-BDF3-CE27E7144446}" srcOrd="0" destOrd="0" presId="urn:microsoft.com/office/officeart/2005/8/layout/vList2"/>
    <dgm:cxn modelId="{974A7836-0968-4C8F-A849-0147DE701FA4}" srcId="{DF739CC9-6280-4BD9-B017-7D4881E0FF42}" destId="{DFD8589B-D3BA-41E3-A115-AA2E4850F6CC}" srcOrd="1" destOrd="0" parTransId="{0C368481-A5A5-482B-A8E1-31C8E51E3A37}" sibTransId="{1716DDF3-57B3-4AC8-9037-8EF9EA64194C}"/>
    <dgm:cxn modelId="{51EB4D67-314C-4A7A-810A-57CFAC6665F1}" srcId="{DF739CC9-6280-4BD9-B017-7D4881E0FF42}" destId="{AD57FE40-9FA1-4FB7-9084-97430FA14CCF}" srcOrd="4" destOrd="0" parTransId="{AA267028-C2AD-4146-9A7C-9FF105395548}" sibTransId="{93223E9B-9A00-491C-BE7F-3991DBBEF44C}"/>
    <dgm:cxn modelId="{2D1D7247-0A9E-4868-BAF4-F132EBCB80E6}" srcId="{DF739CC9-6280-4BD9-B017-7D4881E0FF42}" destId="{785E1002-42D4-4188-BFBA-D5C51B231F52}" srcOrd="2" destOrd="0" parTransId="{29E64552-3F03-4224-A957-2777A73089EF}" sibTransId="{BEFE8C07-CF6C-4101-802F-0515661E2A8D}"/>
    <dgm:cxn modelId="{10F13870-7D01-4035-B535-72B61547BC5C}" type="presOf" srcId="{D6A0F063-3C7D-4CEE-858B-F71EA07585A4}" destId="{095A1EE7-18DB-4453-B5E3-210417B6035E}" srcOrd="0" destOrd="0" presId="urn:microsoft.com/office/officeart/2005/8/layout/vList2"/>
    <dgm:cxn modelId="{F29B1D75-3365-4420-8A72-A6B512E15EF7}" type="presOf" srcId="{AD57FE40-9FA1-4FB7-9084-97430FA14CCF}" destId="{E77A3AB5-A26E-4D5A-99F5-E3F5856FF91D}" srcOrd="0" destOrd="0" presId="urn:microsoft.com/office/officeart/2005/8/layout/vList2"/>
    <dgm:cxn modelId="{C3D1768C-ACB6-46E8-9348-51DC9D22895D}" srcId="{DF739CC9-6280-4BD9-B017-7D4881E0FF42}" destId="{22BCB8C8-1A0F-4E56-90F9-71A9B0B2242F}" srcOrd="5" destOrd="0" parTransId="{D79AF7B0-E61F-4BE6-9E52-0E2B5AD35F64}" sibTransId="{58C76D1A-C689-446C-A2E7-F871B4A71771}"/>
    <dgm:cxn modelId="{E3DCCFB9-E215-4430-9B4C-B9D0E01B6FBF}" type="presOf" srcId="{DF739CC9-6280-4BD9-B017-7D4881E0FF42}" destId="{BFC8C6A9-3824-4B48-8D24-1F9212633CF1}" srcOrd="0" destOrd="0" presId="urn:microsoft.com/office/officeart/2005/8/layout/vList2"/>
    <dgm:cxn modelId="{330325D3-E573-45E2-AA5F-21C8425F6476}" type="presOf" srcId="{785E1002-42D4-4188-BFBA-D5C51B231F52}" destId="{4C0E399B-4C95-4DCD-A51C-D6ED81D77AC2}" srcOrd="0" destOrd="0" presId="urn:microsoft.com/office/officeart/2005/8/layout/vList2"/>
    <dgm:cxn modelId="{CE3935EE-19BC-484B-888B-C38AACA25A9D}" srcId="{DF739CC9-6280-4BD9-B017-7D4881E0FF42}" destId="{D6A0F063-3C7D-4CEE-858B-F71EA07585A4}" srcOrd="0" destOrd="0" parTransId="{BA302842-1C72-4D65-B3C5-EF9820C35EFD}" sibTransId="{254DCC7E-7129-4C75-9EDF-10DF35B89E9F}"/>
    <dgm:cxn modelId="{46A7C6EF-53A1-4FE1-8C92-3B2F0744B209}" srcId="{DF739CC9-6280-4BD9-B017-7D4881E0FF42}" destId="{CBF83E77-A30A-4F5E-A1F3-8EB4794C2D69}" srcOrd="3" destOrd="0" parTransId="{9D0E0558-3C13-4DCC-B809-FDC24448CC15}" sibTransId="{A6FCF656-1490-4F99-B20A-82EA9624694A}"/>
    <dgm:cxn modelId="{D1139B86-BCB3-4A5D-83B8-F3FC02936D70}" type="presParOf" srcId="{BFC8C6A9-3824-4B48-8D24-1F9212633CF1}" destId="{095A1EE7-18DB-4453-B5E3-210417B6035E}" srcOrd="0" destOrd="0" presId="urn:microsoft.com/office/officeart/2005/8/layout/vList2"/>
    <dgm:cxn modelId="{91230745-8399-411B-8B20-6CDF95EF3DC6}" type="presParOf" srcId="{BFC8C6A9-3824-4B48-8D24-1F9212633CF1}" destId="{0E3E4A29-326D-42D4-9904-0A3B5EADEAFB}" srcOrd="1" destOrd="0" presId="urn:microsoft.com/office/officeart/2005/8/layout/vList2"/>
    <dgm:cxn modelId="{6E99B2DD-6F07-4ABB-AD64-D6FE58EE2ACE}" type="presParOf" srcId="{BFC8C6A9-3824-4B48-8D24-1F9212633CF1}" destId="{DD99CD54-2E3F-4283-BDF3-CE27E7144446}" srcOrd="2" destOrd="0" presId="urn:microsoft.com/office/officeart/2005/8/layout/vList2"/>
    <dgm:cxn modelId="{0D9D8F50-8F29-49DA-8DBD-2611D4A28393}" type="presParOf" srcId="{BFC8C6A9-3824-4B48-8D24-1F9212633CF1}" destId="{F517225E-5914-4964-BDAE-C49E7C9CA402}" srcOrd="3" destOrd="0" presId="urn:microsoft.com/office/officeart/2005/8/layout/vList2"/>
    <dgm:cxn modelId="{0BA8C475-C05E-476C-8937-7D77259B4C29}" type="presParOf" srcId="{BFC8C6A9-3824-4B48-8D24-1F9212633CF1}" destId="{4C0E399B-4C95-4DCD-A51C-D6ED81D77AC2}" srcOrd="4" destOrd="0" presId="urn:microsoft.com/office/officeart/2005/8/layout/vList2"/>
    <dgm:cxn modelId="{5788A392-5C83-43B4-A9E4-C4912B33AB88}" type="presParOf" srcId="{BFC8C6A9-3824-4B48-8D24-1F9212633CF1}" destId="{65A1E205-5ECA-473F-BFCA-5EAC21B2B230}" srcOrd="5" destOrd="0" presId="urn:microsoft.com/office/officeart/2005/8/layout/vList2"/>
    <dgm:cxn modelId="{55757B82-7C71-4D7B-8437-02E955D46FF6}" type="presParOf" srcId="{BFC8C6A9-3824-4B48-8D24-1F9212633CF1}" destId="{1A535323-1813-4598-86A3-098B4E4A51EF}" srcOrd="6" destOrd="0" presId="urn:microsoft.com/office/officeart/2005/8/layout/vList2"/>
    <dgm:cxn modelId="{479E67DF-88C9-4AC1-9C5F-806C5EDDA991}" type="presParOf" srcId="{BFC8C6A9-3824-4B48-8D24-1F9212633CF1}" destId="{1DC69631-2AD5-4E92-91AA-D33A69933F6E}" srcOrd="7" destOrd="0" presId="urn:microsoft.com/office/officeart/2005/8/layout/vList2"/>
    <dgm:cxn modelId="{DD7BF51C-A3FE-40FC-9F9B-17EE47D1A1F1}" type="presParOf" srcId="{BFC8C6A9-3824-4B48-8D24-1F9212633CF1}" destId="{E77A3AB5-A26E-4D5A-99F5-E3F5856FF91D}" srcOrd="8" destOrd="0" presId="urn:microsoft.com/office/officeart/2005/8/layout/vList2"/>
    <dgm:cxn modelId="{87F090A0-C21C-46C4-A766-D12E77E257F7}" type="presParOf" srcId="{BFC8C6A9-3824-4B48-8D24-1F9212633CF1}" destId="{2DD1903B-AE9F-44D7-9AC7-8E309C59A858}" srcOrd="9" destOrd="0" presId="urn:microsoft.com/office/officeart/2005/8/layout/vList2"/>
    <dgm:cxn modelId="{C13649E5-60E9-4F89-A056-A3434A11CD95}" type="presParOf" srcId="{BFC8C6A9-3824-4B48-8D24-1F9212633CF1}" destId="{21844C9F-2365-4902-824A-09BCA3D8CA6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913FE-9ECF-4823-815C-5EBA4654532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2DD984-2D16-4791-A96B-1C371319C5F7}">
      <dgm:prSet/>
      <dgm:spPr/>
      <dgm:t>
        <a:bodyPr/>
        <a:lstStyle/>
        <a:p>
          <a:r>
            <a:rPr lang="en-GB" b="1" dirty="0"/>
            <a:t>INSOURCING OF SERVICES </a:t>
          </a:r>
          <a:r>
            <a:rPr lang="en-GB" dirty="0"/>
            <a:t>WHEN POSSIBLE </a:t>
          </a:r>
          <a:r>
            <a:rPr lang="en-GB" b="1" dirty="0"/>
            <a:t>E.G. ISLINGTON &amp; HARINGEY COUNCIL, LANCASHIRE CONSTABULARY </a:t>
          </a:r>
          <a:r>
            <a:rPr lang="en-GB" dirty="0"/>
            <a:t>POST CARILLION/CAPITA.</a:t>
          </a:r>
          <a:endParaRPr lang="en-US" dirty="0"/>
        </a:p>
      </dgm:t>
    </dgm:pt>
    <dgm:pt modelId="{74A4638E-1CC6-4F6C-9870-2D3EAF00CDFC}" type="parTrans" cxnId="{162E4178-8309-4F4F-A4C9-F6D68E6692AE}">
      <dgm:prSet/>
      <dgm:spPr/>
      <dgm:t>
        <a:bodyPr/>
        <a:lstStyle/>
        <a:p>
          <a:endParaRPr lang="en-US"/>
        </a:p>
      </dgm:t>
    </dgm:pt>
    <dgm:pt modelId="{C4D973AB-44B0-4C6A-BA7F-963F3A4A7993}" type="sibTrans" cxnId="{162E4178-8309-4F4F-A4C9-F6D68E6692AE}">
      <dgm:prSet/>
      <dgm:spPr/>
      <dgm:t>
        <a:bodyPr/>
        <a:lstStyle/>
        <a:p>
          <a:endParaRPr lang="en-US"/>
        </a:p>
      </dgm:t>
    </dgm:pt>
    <dgm:pt modelId="{99A9DF59-3DC7-4C79-9F6E-DBF07D717C31}">
      <dgm:prSet/>
      <dgm:spPr/>
      <dgm:t>
        <a:bodyPr/>
        <a:lstStyle/>
        <a:p>
          <a:r>
            <a:rPr lang="en-GB" dirty="0"/>
            <a:t>THE </a:t>
          </a:r>
          <a:r>
            <a:rPr lang="en-GB" b="1" dirty="0"/>
            <a:t>WELSH ASSEMBLY </a:t>
          </a:r>
          <a:r>
            <a:rPr lang="en-GB" dirty="0"/>
            <a:t>IS ESTABLISHING A </a:t>
          </a:r>
          <a:r>
            <a:rPr lang="en-GB" b="1" dirty="0"/>
            <a:t>WELSH COMMUNITY BANK </a:t>
          </a:r>
          <a:r>
            <a:rPr lang="en-GB" dirty="0"/>
            <a:t>TO COMPLIMENT THE </a:t>
          </a:r>
          <a:r>
            <a:rPr lang="en-GB" b="1" dirty="0"/>
            <a:t>WELSH DEVELOPMENT BANK</a:t>
          </a:r>
          <a:r>
            <a:rPr lang="en-GB" dirty="0"/>
            <a:t>.</a:t>
          </a:r>
          <a:endParaRPr lang="en-US" dirty="0"/>
        </a:p>
      </dgm:t>
    </dgm:pt>
    <dgm:pt modelId="{E7B2E0D7-7F36-4996-B83D-77AD2C78BC37}" type="parTrans" cxnId="{25546A37-CB56-4A4E-A992-B3BF8CC7B821}">
      <dgm:prSet/>
      <dgm:spPr/>
      <dgm:t>
        <a:bodyPr/>
        <a:lstStyle/>
        <a:p>
          <a:endParaRPr lang="en-US"/>
        </a:p>
      </dgm:t>
    </dgm:pt>
    <dgm:pt modelId="{B8CC6825-37CB-4A40-9EC1-B13AA8093901}" type="sibTrans" cxnId="{25546A37-CB56-4A4E-A992-B3BF8CC7B821}">
      <dgm:prSet/>
      <dgm:spPr/>
      <dgm:t>
        <a:bodyPr/>
        <a:lstStyle/>
        <a:p>
          <a:endParaRPr lang="en-US"/>
        </a:p>
      </dgm:t>
    </dgm:pt>
    <dgm:pt modelId="{10A1B10A-884C-4CF2-B45B-8C519825C3A7}">
      <dgm:prSet/>
      <dgm:spPr/>
      <dgm:t>
        <a:bodyPr/>
        <a:lstStyle/>
        <a:p>
          <a:r>
            <a:rPr lang="en-GB" b="1" dirty="0"/>
            <a:t>PLYMOUTH</a:t>
          </a:r>
          <a:r>
            <a:rPr lang="en-GB" dirty="0"/>
            <a:t> AND </a:t>
          </a:r>
          <a:r>
            <a:rPr lang="en-GB" b="1" dirty="0"/>
            <a:t>OXFORD</a:t>
          </a:r>
          <a:r>
            <a:rPr lang="en-GB" dirty="0"/>
            <a:t> ARE COMMITTED TO </a:t>
          </a:r>
          <a:r>
            <a:rPr lang="en-GB" b="1" dirty="0"/>
            <a:t>DOUBLING THE SIZE </a:t>
          </a:r>
          <a:r>
            <a:rPr lang="en-GB" dirty="0"/>
            <a:t>OF THE COOPERATIVE ECONOMY. </a:t>
          </a:r>
          <a:r>
            <a:rPr lang="en-GB" b="1" dirty="0"/>
            <a:t>NORTH AYRSHIRE </a:t>
          </a:r>
          <a:r>
            <a:rPr lang="en-GB" dirty="0"/>
            <a:t>IS ENCOURAGING WORKER AND EMPLOYEE OWNERSHIP.  </a:t>
          </a:r>
          <a:endParaRPr lang="en-US" dirty="0"/>
        </a:p>
      </dgm:t>
    </dgm:pt>
    <dgm:pt modelId="{8EEE2802-2A7A-4492-8083-0287ACA23C98}" type="parTrans" cxnId="{0FEBB8D8-FAB5-40F6-83DD-DC6014FE458E}">
      <dgm:prSet/>
      <dgm:spPr/>
      <dgm:t>
        <a:bodyPr/>
        <a:lstStyle/>
        <a:p>
          <a:endParaRPr lang="en-US"/>
        </a:p>
      </dgm:t>
    </dgm:pt>
    <dgm:pt modelId="{F688E9C3-EFC2-4EA8-8EF6-EAB6C0B818E7}" type="sibTrans" cxnId="{0FEBB8D8-FAB5-40F6-83DD-DC6014FE458E}">
      <dgm:prSet/>
      <dgm:spPr/>
      <dgm:t>
        <a:bodyPr/>
        <a:lstStyle/>
        <a:p>
          <a:endParaRPr lang="en-US"/>
        </a:p>
      </dgm:t>
    </dgm:pt>
    <dgm:pt modelId="{97F1E4B9-5439-4305-A923-020D6958E31B}">
      <dgm:prSet/>
      <dgm:spPr/>
      <dgm:t>
        <a:bodyPr/>
        <a:lstStyle/>
        <a:p>
          <a:r>
            <a:rPr lang="en-GB" b="1" dirty="0"/>
            <a:t>HACKNEY</a:t>
          </a:r>
          <a:r>
            <a:rPr lang="en-GB" dirty="0"/>
            <a:t> AND </a:t>
          </a:r>
          <a:r>
            <a:rPr lang="en-GB" b="1" dirty="0"/>
            <a:t>BIRMINGHAM</a:t>
          </a:r>
          <a:r>
            <a:rPr lang="en-GB" dirty="0"/>
            <a:t> HAS A MANIFESTO COMMITMENT TO ESTABLISH </a:t>
          </a:r>
          <a:r>
            <a:rPr lang="en-GB" b="1" dirty="0"/>
            <a:t>MUNICIPALLY OWNED ENERGY COMPANIES.</a:t>
          </a:r>
          <a:endParaRPr lang="en-US" dirty="0"/>
        </a:p>
      </dgm:t>
    </dgm:pt>
    <dgm:pt modelId="{5E4C0BF7-6796-4062-B80A-1023F9E03E16}" type="parTrans" cxnId="{08834B92-DB4A-4E49-B479-8DC56A55D993}">
      <dgm:prSet/>
      <dgm:spPr/>
      <dgm:t>
        <a:bodyPr/>
        <a:lstStyle/>
        <a:p>
          <a:endParaRPr lang="en-US"/>
        </a:p>
      </dgm:t>
    </dgm:pt>
    <dgm:pt modelId="{C72D624E-3FFA-4C12-AEE4-EF3092EF0ADE}" type="sibTrans" cxnId="{08834B92-DB4A-4E49-B479-8DC56A55D993}">
      <dgm:prSet/>
      <dgm:spPr/>
      <dgm:t>
        <a:bodyPr/>
        <a:lstStyle/>
        <a:p>
          <a:endParaRPr lang="en-US"/>
        </a:p>
      </dgm:t>
    </dgm:pt>
    <dgm:pt modelId="{9C2B6518-3F06-4058-9D9E-8C348552F802}">
      <dgm:prSet/>
      <dgm:spPr/>
      <dgm:t>
        <a:bodyPr/>
        <a:lstStyle/>
        <a:p>
          <a:r>
            <a:rPr lang="en-GB" b="1" dirty="0"/>
            <a:t>LONDON COUNCILS </a:t>
          </a:r>
          <a:r>
            <a:rPr lang="en-GB" dirty="0"/>
            <a:t>ARE SUPPORTING THE EXPANSION OF </a:t>
          </a:r>
          <a:r>
            <a:rPr lang="en-GB" b="1" dirty="0"/>
            <a:t>COMMUNITY LAND TRUSTS </a:t>
          </a:r>
          <a:r>
            <a:rPr lang="en-GB" dirty="0"/>
            <a:t>AND LOOKING TO </a:t>
          </a:r>
          <a:r>
            <a:rPr lang="en-GB" b="1" dirty="0"/>
            <a:t>INVEST PUBLIC PENSIONS</a:t>
          </a:r>
          <a:r>
            <a:rPr lang="en-GB" dirty="0"/>
            <a:t> IN SOCIAL/AFFORDABLE HOUSING</a:t>
          </a:r>
          <a:endParaRPr lang="en-US" dirty="0"/>
        </a:p>
      </dgm:t>
    </dgm:pt>
    <dgm:pt modelId="{0EEACAD3-E88E-4594-81CF-AC914384469C}" type="parTrans" cxnId="{9E8EF744-183C-4329-A1C6-0AC6C4809E6C}">
      <dgm:prSet/>
      <dgm:spPr/>
      <dgm:t>
        <a:bodyPr/>
        <a:lstStyle/>
        <a:p>
          <a:endParaRPr lang="en-US"/>
        </a:p>
      </dgm:t>
    </dgm:pt>
    <dgm:pt modelId="{F58A49C3-289C-485A-8D7D-D2E7D4BFA37E}" type="sibTrans" cxnId="{9E8EF744-183C-4329-A1C6-0AC6C4809E6C}">
      <dgm:prSet/>
      <dgm:spPr/>
      <dgm:t>
        <a:bodyPr/>
        <a:lstStyle/>
        <a:p>
          <a:endParaRPr lang="en-US"/>
        </a:p>
      </dgm:t>
    </dgm:pt>
    <dgm:pt modelId="{9EF70175-FDF8-453B-BC73-E834479D7279}">
      <dgm:prSet/>
      <dgm:spPr/>
      <dgm:t>
        <a:bodyPr/>
        <a:lstStyle/>
        <a:p>
          <a:r>
            <a:rPr lang="en-GB" dirty="0"/>
            <a:t>THE </a:t>
          </a:r>
          <a:r>
            <a:rPr lang="en-GB" b="1" dirty="0"/>
            <a:t>NHS LONG TERM PLAN </a:t>
          </a:r>
          <a:r>
            <a:rPr lang="en-GB" dirty="0"/>
            <a:t>AND</a:t>
          </a:r>
          <a:r>
            <a:rPr lang="en-GB" b="1" dirty="0"/>
            <a:t> CIVIC UNIVERSITIES COMMISSION </a:t>
          </a:r>
          <a:r>
            <a:rPr lang="en-GB" dirty="0"/>
            <a:t>BOTH REPORT ON THE ROLE OF </a:t>
          </a:r>
          <a:r>
            <a:rPr lang="en-GB" b="1" dirty="0"/>
            <a:t>HOSPITALS AND UNIVERSITIES </a:t>
          </a:r>
          <a:r>
            <a:rPr lang="en-GB" dirty="0"/>
            <a:t>AS ANCHORS.</a:t>
          </a:r>
          <a:endParaRPr lang="en-US" dirty="0"/>
        </a:p>
      </dgm:t>
    </dgm:pt>
    <dgm:pt modelId="{3D53DE7F-6F6A-4E99-9A36-430A73215D5F}" type="parTrans" cxnId="{0799A2DA-192E-4EFA-9DC5-6E0536298686}">
      <dgm:prSet/>
      <dgm:spPr/>
      <dgm:t>
        <a:bodyPr/>
        <a:lstStyle/>
        <a:p>
          <a:endParaRPr lang="en-US"/>
        </a:p>
      </dgm:t>
    </dgm:pt>
    <dgm:pt modelId="{63D94519-BA81-4609-8687-981F034CDEC4}" type="sibTrans" cxnId="{0799A2DA-192E-4EFA-9DC5-6E0536298686}">
      <dgm:prSet/>
      <dgm:spPr/>
      <dgm:t>
        <a:bodyPr/>
        <a:lstStyle/>
        <a:p>
          <a:endParaRPr lang="en-US"/>
        </a:p>
      </dgm:t>
    </dgm:pt>
    <dgm:pt modelId="{215AC819-5892-4DF1-9DD8-357EBAD47A50}" type="pres">
      <dgm:prSet presAssocID="{326913FE-9ECF-4823-815C-5EBA46545322}" presName="diagram" presStyleCnt="0">
        <dgm:presLayoutVars>
          <dgm:dir/>
          <dgm:resizeHandles val="exact"/>
        </dgm:presLayoutVars>
      </dgm:prSet>
      <dgm:spPr/>
    </dgm:pt>
    <dgm:pt modelId="{FDFC4D61-C2AB-4204-9607-76964AFEB78D}" type="pres">
      <dgm:prSet presAssocID="{B92DD984-2D16-4791-A96B-1C371319C5F7}" presName="node" presStyleLbl="node1" presStyleIdx="0" presStyleCnt="6">
        <dgm:presLayoutVars>
          <dgm:bulletEnabled val="1"/>
        </dgm:presLayoutVars>
      </dgm:prSet>
      <dgm:spPr/>
    </dgm:pt>
    <dgm:pt modelId="{73683E13-BC01-4F22-8132-F57CD37CF542}" type="pres">
      <dgm:prSet presAssocID="{C4D973AB-44B0-4C6A-BA7F-963F3A4A7993}" presName="sibTrans" presStyleCnt="0"/>
      <dgm:spPr/>
    </dgm:pt>
    <dgm:pt modelId="{2A4FB336-EAE0-49B9-9330-054FEE458E45}" type="pres">
      <dgm:prSet presAssocID="{99A9DF59-3DC7-4C79-9F6E-DBF07D717C31}" presName="node" presStyleLbl="node1" presStyleIdx="1" presStyleCnt="6">
        <dgm:presLayoutVars>
          <dgm:bulletEnabled val="1"/>
        </dgm:presLayoutVars>
      </dgm:prSet>
      <dgm:spPr/>
    </dgm:pt>
    <dgm:pt modelId="{76184F55-05EE-4E44-ADF6-F37B1567FB36}" type="pres">
      <dgm:prSet presAssocID="{B8CC6825-37CB-4A40-9EC1-B13AA8093901}" presName="sibTrans" presStyleCnt="0"/>
      <dgm:spPr/>
    </dgm:pt>
    <dgm:pt modelId="{4A46B340-6A17-40DA-B8C3-CD84401C2B91}" type="pres">
      <dgm:prSet presAssocID="{10A1B10A-884C-4CF2-B45B-8C519825C3A7}" presName="node" presStyleLbl="node1" presStyleIdx="2" presStyleCnt="6">
        <dgm:presLayoutVars>
          <dgm:bulletEnabled val="1"/>
        </dgm:presLayoutVars>
      </dgm:prSet>
      <dgm:spPr/>
    </dgm:pt>
    <dgm:pt modelId="{C1564952-ABF8-4178-84C1-16DD4C673D18}" type="pres">
      <dgm:prSet presAssocID="{F688E9C3-EFC2-4EA8-8EF6-EAB6C0B818E7}" presName="sibTrans" presStyleCnt="0"/>
      <dgm:spPr/>
    </dgm:pt>
    <dgm:pt modelId="{C40F328B-21C1-4961-8F43-16DE9FC4A75B}" type="pres">
      <dgm:prSet presAssocID="{97F1E4B9-5439-4305-A923-020D6958E31B}" presName="node" presStyleLbl="node1" presStyleIdx="3" presStyleCnt="6">
        <dgm:presLayoutVars>
          <dgm:bulletEnabled val="1"/>
        </dgm:presLayoutVars>
      </dgm:prSet>
      <dgm:spPr/>
    </dgm:pt>
    <dgm:pt modelId="{03CDA983-1FF9-4248-8B98-2A10F7D5D57C}" type="pres">
      <dgm:prSet presAssocID="{C72D624E-3FFA-4C12-AEE4-EF3092EF0ADE}" presName="sibTrans" presStyleCnt="0"/>
      <dgm:spPr/>
    </dgm:pt>
    <dgm:pt modelId="{D53D31CE-DFE5-47E8-8333-83CD659BE86A}" type="pres">
      <dgm:prSet presAssocID="{9C2B6518-3F06-4058-9D9E-8C348552F802}" presName="node" presStyleLbl="node1" presStyleIdx="4" presStyleCnt="6">
        <dgm:presLayoutVars>
          <dgm:bulletEnabled val="1"/>
        </dgm:presLayoutVars>
      </dgm:prSet>
      <dgm:spPr/>
    </dgm:pt>
    <dgm:pt modelId="{DDC18595-ED8C-4AA0-BF7F-5942DF402381}" type="pres">
      <dgm:prSet presAssocID="{F58A49C3-289C-485A-8D7D-D2E7D4BFA37E}" presName="sibTrans" presStyleCnt="0"/>
      <dgm:spPr/>
    </dgm:pt>
    <dgm:pt modelId="{1D0689D3-CA63-465B-AFAC-1D8E0615A2EF}" type="pres">
      <dgm:prSet presAssocID="{9EF70175-FDF8-453B-BC73-E834479D7279}" presName="node" presStyleLbl="node1" presStyleIdx="5" presStyleCnt="6">
        <dgm:presLayoutVars>
          <dgm:bulletEnabled val="1"/>
        </dgm:presLayoutVars>
      </dgm:prSet>
      <dgm:spPr/>
    </dgm:pt>
  </dgm:ptLst>
  <dgm:cxnLst>
    <dgm:cxn modelId="{F66C7602-776E-440C-B3AC-29CB86486BC0}" type="presOf" srcId="{326913FE-9ECF-4823-815C-5EBA46545322}" destId="{215AC819-5892-4DF1-9DD8-357EBAD47A50}" srcOrd="0" destOrd="0" presId="urn:microsoft.com/office/officeart/2005/8/layout/default"/>
    <dgm:cxn modelId="{A3196F0C-68AE-47D7-B9FB-6719CEF7B7D9}" type="presOf" srcId="{B92DD984-2D16-4791-A96B-1C371319C5F7}" destId="{FDFC4D61-C2AB-4204-9607-76964AFEB78D}" srcOrd="0" destOrd="0" presId="urn:microsoft.com/office/officeart/2005/8/layout/default"/>
    <dgm:cxn modelId="{FE887821-D853-4A4B-9259-740CE474D1ED}" type="presOf" srcId="{97F1E4B9-5439-4305-A923-020D6958E31B}" destId="{C40F328B-21C1-4961-8F43-16DE9FC4A75B}" srcOrd="0" destOrd="0" presId="urn:microsoft.com/office/officeart/2005/8/layout/default"/>
    <dgm:cxn modelId="{25546A37-CB56-4A4E-A992-B3BF8CC7B821}" srcId="{326913FE-9ECF-4823-815C-5EBA46545322}" destId="{99A9DF59-3DC7-4C79-9F6E-DBF07D717C31}" srcOrd="1" destOrd="0" parTransId="{E7B2E0D7-7F36-4996-B83D-77AD2C78BC37}" sibTransId="{B8CC6825-37CB-4A40-9EC1-B13AA8093901}"/>
    <dgm:cxn modelId="{9E8EF744-183C-4329-A1C6-0AC6C4809E6C}" srcId="{326913FE-9ECF-4823-815C-5EBA46545322}" destId="{9C2B6518-3F06-4058-9D9E-8C348552F802}" srcOrd="4" destOrd="0" parTransId="{0EEACAD3-E88E-4594-81CF-AC914384469C}" sibTransId="{F58A49C3-289C-485A-8D7D-D2E7D4BFA37E}"/>
    <dgm:cxn modelId="{162E4178-8309-4F4F-A4C9-F6D68E6692AE}" srcId="{326913FE-9ECF-4823-815C-5EBA46545322}" destId="{B92DD984-2D16-4791-A96B-1C371319C5F7}" srcOrd="0" destOrd="0" parTransId="{74A4638E-1CC6-4F6C-9870-2D3EAF00CDFC}" sibTransId="{C4D973AB-44B0-4C6A-BA7F-963F3A4A7993}"/>
    <dgm:cxn modelId="{0DF1ED85-6F1B-4AAC-A46F-4130AC7A4300}" type="presOf" srcId="{10A1B10A-884C-4CF2-B45B-8C519825C3A7}" destId="{4A46B340-6A17-40DA-B8C3-CD84401C2B91}" srcOrd="0" destOrd="0" presId="urn:microsoft.com/office/officeart/2005/8/layout/default"/>
    <dgm:cxn modelId="{08834B92-DB4A-4E49-B479-8DC56A55D993}" srcId="{326913FE-9ECF-4823-815C-5EBA46545322}" destId="{97F1E4B9-5439-4305-A923-020D6958E31B}" srcOrd="3" destOrd="0" parTransId="{5E4C0BF7-6796-4062-B80A-1023F9E03E16}" sibTransId="{C72D624E-3FFA-4C12-AEE4-EF3092EF0ADE}"/>
    <dgm:cxn modelId="{34E2ED9F-CAF7-4AFA-ACFF-38952428CD29}" type="presOf" srcId="{9EF70175-FDF8-453B-BC73-E834479D7279}" destId="{1D0689D3-CA63-465B-AFAC-1D8E0615A2EF}" srcOrd="0" destOrd="0" presId="urn:microsoft.com/office/officeart/2005/8/layout/default"/>
    <dgm:cxn modelId="{B7B0CDB2-5874-43A0-B428-91580B43A555}" type="presOf" srcId="{9C2B6518-3F06-4058-9D9E-8C348552F802}" destId="{D53D31CE-DFE5-47E8-8333-83CD659BE86A}" srcOrd="0" destOrd="0" presId="urn:microsoft.com/office/officeart/2005/8/layout/default"/>
    <dgm:cxn modelId="{0FEBB8D8-FAB5-40F6-83DD-DC6014FE458E}" srcId="{326913FE-9ECF-4823-815C-5EBA46545322}" destId="{10A1B10A-884C-4CF2-B45B-8C519825C3A7}" srcOrd="2" destOrd="0" parTransId="{8EEE2802-2A7A-4492-8083-0287ACA23C98}" sibTransId="{F688E9C3-EFC2-4EA8-8EF6-EAB6C0B818E7}"/>
    <dgm:cxn modelId="{0799A2DA-192E-4EFA-9DC5-6E0536298686}" srcId="{326913FE-9ECF-4823-815C-5EBA46545322}" destId="{9EF70175-FDF8-453B-BC73-E834479D7279}" srcOrd="5" destOrd="0" parTransId="{3D53DE7F-6F6A-4E99-9A36-430A73215D5F}" sibTransId="{63D94519-BA81-4609-8687-981F034CDEC4}"/>
    <dgm:cxn modelId="{6F9EE4F8-CD6C-464C-95EF-11442609A979}" type="presOf" srcId="{99A9DF59-3DC7-4C79-9F6E-DBF07D717C31}" destId="{2A4FB336-EAE0-49B9-9330-054FEE458E45}" srcOrd="0" destOrd="0" presId="urn:microsoft.com/office/officeart/2005/8/layout/default"/>
    <dgm:cxn modelId="{4DCFF2B2-0EC4-465B-9AFB-EBA628268124}" type="presParOf" srcId="{215AC819-5892-4DF1-9DD8-357EBAD47A50}" destId="{FDFC4D61-C2AB-4204-9607-76964AFEB78D}" srcOrd="0" destOrd="0" presId="urn:microsoft.com/office/officeart/2005/8/layout/default"/>
    <dgm:cxn modelId="{A87D0440-8E5C-4C1C-BD28-861EFF55F8C3}" type="presParOf" srcId="{215AC819-5892-4DF1-9DD8-357EBAD47A50}" destId="{73683E13-BC01-4F22-8132-F57CD37CF542}" srcOrd="1" destOrd="0" presId="urn:microsoft.com/office/officeart/2005/8/layout/default"/>
    <dgm:cxn modelId="{415EA661-617B-4C5D-A9DE-0EE27AB6340A}" type="presParOf" srcId="{215AC819-5892-4DF1-9DD8-357EBAD47A50}" destId="{2A4FB336-EAE0-49B9-9330-054FEE458E45}" srcOrd="2" destOrd="0" presId="urn:microsoft.com/office/officeart/2005/8/layout/default"/>
    <dgm:cxn modelId="{1218EC39-8A2E-49FF-8E45-AA196B70B26D}" type="presParOf" srcId="{215AC819-5892-4DF1-9DD8-357EBAD47A50}" destId="{76184F55-05EE-4E44-ADF6-F37B1567FB36}" srcOrd="3" destOrd="0" presId="urn:microsoft.com/office/officeart/2005/8/layout/default"/>
    <dgm:cxn modelId="{CA6435DA-2246-4A38-BD15-E5EA42C88688}" type="presParOf" srcId="{215AC819-5892-4DF1-9DD8-357EBAD47A50}" destId="{4A46B340-6A17-40DA-B8C3-CD84401C2B91}" srcOrd="4" destOrd="0" presId="urn:microsoft.com/office/officeart/2005/8/layout/default"/>
    <dgm:cxn modelId="{6310C6F2-DBB3-45C8-A3B2-26A06CE7DB15}" type="presParOf" srcId="{215AC819-5892-4DF1-9DD8-357EBAD47A50}" destId="{C1564952-ABF8-4178-84C1-16DD4C673D18}" srcOrd="5" destOrd="0" presId="urn:microsoft.com/office/officeart/2005/8/layout/default"/>
    <dgm:cxn modelId="{A7F5B4A4-34EA-48E1-AB34-57DA732644CB}" type="presParOf" srcId="{215AC819-5892-4DF1-9DD8-357EBAD47A50}" destId="{C40F328B-21C1-4961-8F43-16DE9FC4A75B}" srcOrd="6" destOrd="0" presId="urn:microsoft.com/office/officeart/2005/8/layout/default"/>
    <dgm:cxn modelId="{9F762B53-548E-41AD-BF0B-EEBB02A29A6B}" type="presParOf" srcId="{215AC819-5892-4DF1-9DD8-357EBAD47A50}" destId="{03CDA983-1FF9-4248-8B98-2A10F7D5D57C}" srcOrd="7" destOrd="0" presId="urn:microsoft.com/office/officeart/2005/8/layout/default"/>
    <dgm:cxn modelId="{98908BD2-BDB8-459F-B29B-0F81E3109E71}" type="presParOf" srcId="{215AC819-5892-4DF1-9DD8-357EBAD47A50}" destId="{D53D31CE-DFE5-47E8-8333-83CD659BE86A}" srcOrd="8" destOrd="0" presId="urn:microsoft.com/office/officeart/2005/8/layout/default"/>
    <dgm:cxn modelId="{02310D78-83BD-457E-861E-480BC58AD130}" type="presParOf" srcId="{215AC819-5892-4DF1-9DD8-357EBAD47A50}" destId="{DDC18595-ED8C-4AA0-BF7F-5942DF402381}" srcOrd="9" destOrd="0" presId="urn:microsoft.com/office/officeart/2005/8/layout/default"/>
    <dgm:cxn modelId="{EFE72B0C-A18C-4EE2-BB8D-825F614F2957}" type="presParOf" srcId="{215AC819-5892-4DF1-9DD8-357EBAD47A50}" destId="{1D0689D3-CA63-465B-AFAC-1D8E0615A2E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913FE-9ECF-4823-815C-5EBA4654532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2DD984-2D16-4791-A96B-1C371319C5F7}">
      <dgm:prSet/>
      <dgm:spPr/>
      <dgm:t>
        <a:bodyPr/>
        <a:lstStyle/>
        <a:p>
          <a:pPr>
            <a:defRPr cap="all"/>
          </a:pPr>
          <a:r>
            <a:rPr lang="en-GB" b="1" dirty="0"/>
            <a:t>Kigoma, Tanzania </a:t>
          </a:r>
          <a:r>
            <a:rPr lang="en-GB" b="0" dirty="0"/>
            <a:t>is exploring expanding </a:t>
          </a:r>
          <a:r>
            <a:rPr lang="en-GB" b="1" dirty="0"/>
            <a:t>cooperatives and community banking </a:t>
          </a:r>
          <a:r>
            <a:rPr lang="en-GB" b="0" dirty="0"/>
            <a:t>with </a:t>
          </a:r>
          <a:r>
            <a:rPr lang="en-GB" b="1" dirty="0"/>
            <a:t>Preston </a:t>
          </a:r>
          <a:r>
            <a:rPr lang="en-GB" b="0" dirty="0"/>
            <a:t>connection</a:t>
          </a:r>
          <a:endParaRPr lang="en-US" b="0" dirty="0"/>
        </a:p>
      </dgm:t>
    </dgm:pt>
    <dgm:pt modelId="{74A4638E-1CC6-4F6C-9870-2D3EAF00CDFC}" type="parTrans" cxnId="{162E4178-8309-4F4F-A4C9-F6D68E6692AE}">
      <dgm:prSet/>
      <dgm:spPr/>
      <dgm:t>
        <a:bodyPr/>
        <a:lstStyle/>
        <a:p>
          <a:endParaRPr lang="en-US"/>
        </a:p>
      </dgm:t>
    </dgm:pt>
    <dgm:pt modelId="{C4D973AB-44B0-4C6A-BA7F-963F3A4A7993}" type="sibTrans" cxnId="{162E4178-8309-4F4F-A4C9-F6D68E6692AE}">
      <dgm:prSet/>
      <dgm:spPr/>
      <dgm:t>
        <a:bodyPr/>
        <a:lstStyle/>
        <a:p>
          <a:endParaRPr lang="en-US"/>
        </a:p>
      </dgm:t>
    </dgm:pt>
    <dgm:pt modelId="{99A9DF59-3DC7-4C79-9F6E-DBF07D717C31}">
      <dgm:prSet/>
      <dgm:spPr/>
      <dgm:t>
        <a:bodyPr/>
        <a:lstStyle/>
        <a:p>
          <a:pPr>
            <a:defRPr cap="all"/>
          </a:pPr>
          <a:r>
            <a:rPr lang="en-GB" b="1"/>
            <a:t>City of Syndey Council, Australia has </a:t>
          </a:r>
          <a:r>
            <a:rPr lang="en-GB"/>
            <a:t>adopted a Community Wealth Building approach to </a:t>
          </a:r>
          <a:r>
            <a:rPr lang="en-GB" b="1"/>
            <a:t>procurement</a:t>
          </a:r>
          <a:r>
            <a:rPr lang="en-GB"/>
            <a:t> </a:t>
          </a:r>
          <a:endParaRPr lang="en-US"/>
        </a:p>
      </dgm:t>
    </dgm:pt>
    <dgm:pt modelId="{E7B2E0D7-7F36-4996-B83D-77AD2C78BC37}" type="parTrans" cxnId="{25546A37-CB56-4A4E-A992-B3BF8CC7B821}">
      <dgm:prSet/>
      <dgm:spPr/>
      <dgm:t>
        <a:bodyPr/>
        <a:lstStyle/>
        <a:p>
          <a:endParaRPr lang="en-US"/>
        </a:p>
      </dgm:t>
    </dgm:pt>
    <dgm:pt modelId="{B8CC6825-37CB-4A40-9EC1-B13AA8093901}" type="sibTrans" cxnId="{25546A37-CB56-4A4E-A992-B3BF8CC7B821}">
      <dgm:prSet/>
      <dgm:spPr/>
      <dgm:t>
        <a:bodyPr/>
        <a:lstStyle/>
        <a:p>
          <a:endParaRPr lang="en-US"/>
        </a:p>
      </dgm:t>
    </dgm:pt>
    <dgm:pt modelId="{10A1B10A-884C-4CF2-B45B-8C519825C3A7}">
      <dgm:prSet/>
      <dgm:spPr/>
      <dgm:t>
        <a:bodyPr/>
        <a:lstStyle/>
        <a:p>
          <a:pPr>
            <a:defRPr cap="all"/>
          </a:pPr>
          <a:r>
            <a:rPr lang="en-GB" b="1"/>
            <a:t>Governor of California </a:t>
          </a:r>
          <a:r>
            <a:rPr lang="en-GB" b="0"/>
            <a:t>has passed legislation to commit </a:t>
          </a:r>
          <a:r>
            <a:rPr lang="en-GB" b="1"/>
            <a:t>to explore establishing a publicly owned bank. </a:t>
          </a:r>
          <a:endParaRPr lang="en-US"/>
        </a:p>
      </dgm:t>
    </dgm:pt>
    <dgm:pt modelId="{8EEE2802-2A7A-4492-8083-0287ACA23C98}" type="parTrans" cxnId="{0FEBB8D8-FAB5-40F6-83DD-DC6014FE458E}">
      <dgm:prSet/>
      <dgm:spPr/>
      <dgm:t>
        <a:bodyPr/>
        <a:lstStyle/>
        <a:p>
          <a:endParaRPr lang="en-US"/>
        </a:p>
      </dgm:t>
    </dgm:pt>
    <dgm:pt modelId="{F688E9C3-EFC2-4EA8-8EF6-EAB6C0B818E7}" type="sibTrans" cxnId="{0FEBB8D8-FAB5-40F6-83DD-DC6014FE458E}">
      <dgm:prSet/>
      <dgm:spPr/>
      <dgm:t>
        <a:bodyPr/>
        <a:lstStyle/>
        <a:p>
          <a:endParaRPr lang="en-US"/>
        </a:p>
      </dgm:t>
    </dgm:pt>
    <dgm:pt modelId="{97F1E4B9-5439-4305-A923-020D6958E31B}">
      <dgm:prSet/>
      <dgm:spPr/>
      <dgm:t>
        <a:bodyPr/>
        <a:lstStyle/>
        <a:p>
          <a:pPr>
            <a:defRPr cap="all"/>
          </a:pPr>
          <a:r>
            <a:rPr lang="en-GB" b="1"/>
            <a:t>New York City </a:t>
          </a:r>
          <a:r>
            <a:rPr lang="en-GB" b="0"/>
            <a:t>is committed to expand </a:t>
          </a:r>
          <a:r>
            <a:rPr lang="en-GB" b="1"/>
            <a:t>worker owned businesses including to anchor procurement from not for profit hospitals.  </a:t>
          </a:r>
          <a:endParaRPr lang="en-US"/>
        </a:p>
      </dgm:t>
    </dgm:pt>
    <dgm:pt modelId="{5E4C0BF7-6796-4062-B80A-1023F9E03E16}" type="parTrans" cxnId="{08834B92-DB4A-4E49-B479-8DC56A55D993}">
      <dgm:prSet/>
      <dgm:spPr/>
      <dgm:t>
        <a:bodyPr/>
        <a:lstStyle/>
        <a:p>
          <a:endParaRPr lang="en-US"/>
        </a:p>
      </dgm:t>
    </dgm:pt>
    <dgm:pt modelId="{C72D624E-3FFA-4C12-AEE4-EF3092EF0ADE}" type="sibTrans" cxnId="{08834B92-DB4A-4E49-B479-8DC56A55D993}">
      <dgm:prSet/>
      <dgm:spPr/>
      <dgm:t>
        <a:bodyPr/>
        <a:lstStyle/>
        <a:p>
          <a:endParaRPr lang="en-US"/>
        </a:p>
      </dgm:t>
    </dgm:pt>
    <dgm:pt modelId="{9C2B6518-3F06-4058-9D9E-8C348552F802}">
      <dgm:prSet/>
      <dgm:spPr/>
      <dgm:t>
        <a:bodyPr/>
        <a:lstStyle/>
        <a:p>
          <a:pPr>
            <a:defRPr cap="all"/>
          </a:pPr>
          <a:r>
            <a:rPr lang="en-US"/>
            <a:t> </a:t>
          </a:r>
          <a:r>
            <a:rPr lang="en-US" b="1"/>
            <a:t>European Union’s Make Spend Matter </a:t>
          </a:r>
          <a:r>
            <a:rPr lang="en-US"/>
            <a:t>project to enhance </a:t>
          </a:r>
          <a:r>
            <a:rPr lang="en-GB" b="0" i="0" u="none"/>
            <a:t>impact of </a:t>
          </a:r>
          <a:r>
            <a:rPr lang="en-GB" b="1" i="0" u="none"/>
            <a:t>procurement by public / anchor institutions </a:t>
          </a:r>
          <a:r>
            <a:rPr lang="en-GB" b="0" i="0" u="none"/>
            <a:t>to bring additional economic, social and environmental benefits in </a:t>
          </a:r>
          <a:r>
            <a:rPr lang="en-GB" b="1" i="0" u="none"/>
            <a:t>7 European cities</a:t>
          </a:r>
          <a:r>
            <a:rPr lang="en-GB" b="0" i="0" u="none"/>
            <a:t>.</a:t>
          </a:r>
          <a:r>
            <a:rPr lang="en-US"/>
            <a:t> </a:t>
          </a:r>
        </a:p>
      </dgm:t>
    </dgm:pt>
    <dgm:pt modelId="{0EEACAD3-E88E-4594-81CF-AC914384469C}" type="parTrans" cxnId="{9E8EF744-183C-4329-A1C6-0AC6C4809E6C}">
      <dgm:prSet/>
      <dgm:spPr/>
      <dgm:t>
        <a:bodyPr/>
        <a:lstStyle/>
        <a:p>
          <a:endParaRPr lang="en-US"/>
        </a:p>
      </dgm:t>
    </dgm:pt>
    <dgm:pt modelId="{F58A49C3-289C-485A-8D7D-D2E7D4BFA37E}" type="sibTrans" cxnId="{9E8EF744-183C-4329-A1C6-0AC6C4809E6C}">
      <dgm:prSet/>
      <dgm:spPr/>
      <dgm:t>
        <a:bodyPr/>
        <a:lstStyle/>
        <a:p>
          <a:endParaRPr lang="en-US"/>
        </a:p>
      </dgm:t>
    </dgm:pt>
    <dgm:pt modelId="{9EF70175-FDF8-453B-BC73-E834479D7279}">
      <dgm:prSet/>
      <dgm:spPr/>
      <dgm:t>
        <a:bodyPr/>
        <a:lstStyle/>
        <a:p>
          <a:pPr>
            <a:defRPr cap="all"/>
          </a:pPr>
          <a:r>
            <a:rPr lang="en-US" b="1" dirty="0"/>
            <a:t>Cincinnati Union Coop movement </a:t>
          </a:r>
          <a:r>
            <a:rPr lang="en-US" b="0" dirty="0"/>
            <a:t>and</a:t>
          </a:r>
          <a:r>
            <a:rPr lang="en-US" b="1" dirty="0"/>
            <a:t> 1 Worker 1 Vote </a:t>
          </a:r>
          <a:r>
            <a:rPr lang="en-US" b="0" dirty="0"/>
            <a:t>with transatlantic dialogue with </a:t>
          </a:r>
          <a:r>
            <a:rPr lang="en-US" b="1" dirty="0"/>
            <a:t>United Kingdom </a:t>
          </a:r>
          <a:r>
            <a:rPr lang="en-US" b="0" dirty="0"/>
            <a:t>to replicate concept in UK with </a:t>
          </a:r>
          <a:r>
            <a:rPr lang="en-US" b="1" dirty="0"/>
            <a:t>major unions</a:t>
          </a:r>
          <a:r>
            <a:rPr lang="en-US" b="0" dirty="0"/>
            <a:t>. </a:t>
          </a:r>
        </a:p>
      </dgm:t>
    </dgm:pt>
    <dgm:pt modelId="{3D53DE7F-6F6A-4E99-9A36-430A73215D5F}" type="parTrans" cxnId="{0799A2DA-192E-4EFA-9DC5-6E0536298686}">
      <dgm:prSet/>
      <dgm:spPr/>
      <dgm:t>
        <a:bodyPr/>
        <a:lstStyle/>
        <a:p>
          <a:endParaRPr lang="en-US"/>
        </a:p>
      </dgm:t>
    </dgm:pt>
    <dgm:pt modelId="{63D94519-BA81-4609-8687-981F034CDEC4}" type="sibTrans" cxnId="{0799A2DA-192E-4EFA-9DC5-6E0536298686}">
      <dgm:prSet/>
      <dgm:spPr/>
      <dgm:t>
        <a:bodyPr/>
        <a:lstStyle/>
        <a:p>
          <a:endParaRPr lang="en-US"/>
        </a:p>
      </dgm:t>
    </dgm:pt>
    <dgm:pt modelId="{FC443961-1D3F-41AB-A45D-F5D2EFDFCE37}" type="pres">
      <dgm:prSet presAssocID="{326913FE-9ECF-4823-815C-5EBA46545322}" presName="diagram" presStyleCnt="0">
        <dgm:presLayoutVars>
          <dgm:dir/>
          <dgm:resizeHandles val="exact"/>
        </dgm:presLayoutVars>
      </dgm:prSet>
      <dgm:spPr/>
    </dgm:pt>
    <dgm:pt modelId="{3E0EB019-AA6B-4C6C-AF0C-E4298398311A}" type="pres">
      <dgm:prSet presAssocID="{B92DD984-2D16-4791-A96B-1C371319C5F7}" presName="node" presStyleLbl="node1" presStyleIdx="0" presStyleCnt="6">
        <dgm:presLayoutVars>
          <dgm:bulletEnabled val="1"/>
        </dgm:presLayoutVars>
      </dgm:prSet>
      <dgm:spPr/>
    </dgm:pt>
    <dgm:pt modelId="{45C06320-95B2-45F6-8B95-2CA2D48A95CC}" type="pres">
      <dgm:prSet presAssocID="{C4D973AB-44B0-4C6A-BA7F-963F3A4A7993}" presName="sibTrans" presStyleCnt="0"/>
      <dgm:spPr/>
    </dgm:pt>
    <dgm:pt modelId="{6A71D9F8-25E0-442D-85C4-58D0FF6425AC}" type="pres">
      <dgm:prSet presAssocID="{99A9DF59-3DC7-4C79-9F6E-DBF07D717C31}" presName="node" presStyleLbl="node1" presStyleIdx="1" presStyleCnt="6">
        <dgm:presLayoutVars>
          <dgm:bulletEnabled val="1"/>
        </dgm:presLayoutVars>
      </dgm:prSet>
      <dgm:spPr/>
    </dgm:pt>
    <dgm:pt modelId="{9405718B-CF79-48A2-A08F-3BACD89EF06D}" type="pres">
      <dgm:prSet presAssocID="{B8CC6825-37CB-4A40-9EC1-B13AA8093901}" presName="sibTrans" presStyleCnt="0"/>
      <dgm:spPr/>
    </dgm:pt>
    <dgm:pt modelId="{A129F110-ADD9-4B5A-85D9-5AF52A4295BA}" type="pres">
      <dgm:prSet presAssocID="{10A1B10A-884C-4CF2-B45B-8C519825C3A7}" presName="node" presStyleLbl="node1" presStyleIdx="2" presStyleCnt="6">
        <dgm:presLayoutVars>
          <dgm:bulletEnabled val="1"/>
        </dgm:presLayoutVars>
      </dgm:prSet>
      <dgm:spPr/>
    </dgm:pt>
    <dgm:pt modelId="{C8F34A18-5075-48BB-88D9-A0BB344908DF}" type="pres">
      <dgm:prSet presAssocID="{F688E9C3-EFC2-4EA8-8EF6-EAB6C0B818E7}" presName="sibTrans" presStyleCnt="0"/>
      <dgm:spPr/>
    </dgm:pt>
    <dgm:pt modelId="{6E6520F2-3347-4CD5-92F6-935A7F65D9AB}" type="pres">
      <dgm:prSet presAssocID="{97F1E4B9-5439-4305-A923-020D6958E31B}" presName="node" presStyleLbl="node1" presStyleIdx="3" presStyleCnt="6">
        <dgm:presLayoutVars>
          <dgm:bulletEnabled val="1"/>
        </dgm:presLayoutVars>
      </dgm:prSet>
      <dgm:spPr/>
    </dgm:pt>
    <dgm:pt modelId="{B10DD9E8-7701-4E7E-B5E3-88C5380C589F}" type="pres">
      <dgm:prSet presAssocID="{C72D624E-3FFA-4C12-AEE4-EF3092EF0ADE}" presName="sibTrans" presStyleCnt="0"/>
      <dgm:spPr/>
    </dgm:pt>
    <dgm:pt modelId="{9A37C7E5-A93A-4D3F-998C-6CD0A7DFEEF4}" type="pres">
      <dgm:prSet presAssocID="{9C2B6518-3F06-4058-9D9E-8C348552F802}" presName="node" presStyleLbl="node1" presStyleIdx="4" presStyleCnt="6">
        <dgm:presLayoutVars>
          <dgm:bulletEnabled val="1"/>
        </dgm:presLayoutVars>
      </dgm:prSet>
      <dgm:spPr/>
    </dgm:pt>
    <dgm:pt modelId="{E88C626F-1FD4-497D-9A45-BF5EAE5FA176}" type="pres">
      <dgm:prSet presAssocID="{F58A49C3-289C-485A-8D7D-D2E7D4BFA37E}" presName="sibTrans" presStyleCnt="0"/>
      <dgm:spPr/>
    </dgm:pt>
    <dgm:pt modelId="{85E222FC-9EFB-49FC-90F1-5EC4CAA84A65}" type="pres">
      <dgm:prSet presAssocID="{9EF70175-FDF8-453B-BC73-E834479D7279}" presName="node" presStyleLbl="node1" presStyleIdx="5" presStyleCnt="6">
        <dgm:presLayoutVars>
          <dgm:bulletEnabled val="1"/>
        </dgm:presLayoutVars>
      </dgm:prSet>
      <dgm:spPr/>
    </dgm:pt>
  </dgm:ptLst>
  <dgm:cxnLst>
    <dgm:cxn modelId="{1B7A0214-3CCC-46B3-A0A6-C6A3B1A20993}" type="presOf" srcId="{99A9DF59-3DC7-4C79-9F6E-DBF07D717C31}" destId="{6A71D9F8-25E0-442D-85C4-58D0FF6425AC}" srcOrd="0" destOrd="0" presId="urn:microsoft.com/office/officeart/2005/8/layout/default"/>
    <dgm:cxn modelId="{25546A37-CB56-4A4E-A992-B3BF8CC7B821}" srcId="{326913FE-9ECF-4823-815C-5EBA46545322}" destId="{99A9DF59-3DC7-4C79-9F6E-DBF07D717C31}" srcOrd="1" destOrd="0" parTransId="{E7B2E0D7-7F36-4996-B83D-77AD2C78BC37}" sibTransId="{B8CC6825-37CB-4A40-9EC1-B13AA8093901}"/>
    <dgm:cxn modelId="{CE6CB437-F0C5-47C3-A897-E1A616C847D6}" type="presOf" srcId="{9C2B6518-3F06-4058-9D9E-8C348552F802}" destId="{9A37C7E5-A93A-4D3F-998C-6CD0A7DFEEF4}" srcOrd="0" destOrd="0" presId="urn:microsoft.com/office/officeart/2005/8/layout/default"/>
    <dgm:cxn modelId="{9E8EF744-183C-4329-A1C6-0AC6C4809E6C}" srcId="{326913FE-9ECF-4823-815C-5EBA46545322}" destId="{9C2B6518-3F06-4058-9D9E-8C348552F802}" srcOrd="4" destOrd="0" parTransId="{0EEACAD3-E88E-4594-81CF-AC914384469C}" sibTransId="{F58A49C3-289C-485A-8D7D-D2E7D4BFA37E}"/>
    <dgm:cxn modelId="{162E4178-8309-4F4F-A4C9-F6D68E6692AE}" srcId="{326913FE-9ECF-4823-815C-5EBA46545322}" destId="{B92DD984-2D16-4791-A96B-1C371319C5F7}" srcOrd="0" destOrd="0" parTransId="{74A4638E-1CC6-4F6C-9870-2D3EAF00CDFC}" sibTransId="{C4D973AB-44B0-4C6A-BA7F-963F3A4A7993}"/>
    <dgm:cxn modelId="{59A54181-6004-4207-B564-96845C9D05E0}" type="presOf" srcId="{10A1B10A-884C-4CF2-B45B-8C519825C3A7}" destId="{A129F110-ADD9-4B5A-85D9-5AF52A4295BA}" srcOrd="0" destOrd="0" presId="urn:microsoft.com/office/officeart/2005/8/layout/default"/>
    <dgm:cxn modelId="{85AC5F84-0128-4340-8989-DD13DF055A8C}" type="presOf" srcId="{326913FE-9ECF-4823-815C-5EBA46545322}" destId="{FC443961-1D3F-41AB-A45D-F5D2EFDFCE37}" srcOrd="0" destOrd="0" presId="urn:microsoft.com/office/officeart/2005/8/layout/default"/>
    <dgm:cxn modelId="{08834B92-DB4A-4E49-B479-8DC56A55D993}" srcId="{326913FE-9ECF-4823-815C-5EBA46545322}" destId="{97F1E4B9-5439-4305-A923-020D6958E31B}" srcOrd="3" destOrd="0" parTransId="{5E4C0BF7-6796-4062-B80A-1023F9E03E16}" sibTransId="{C72D624E-3FFA-4C12-AEE4-EF3092EF0ADE}"/>
    <dgm:cxn modelId="{6B1146A6-1329-4D35-B607-FD94D9B2601F}" type="presOf" srcId="{97F1E4B9-5439-4305-A923-020D6958E31B}" destId="{6E6520F2-3347-4CD5-92F6-935A7F65D9AB}" srcOrd="0" destOrd="0" presId="urn:microsoft.com/office/officeart/2005/8/layout/default"/>
    <dgm:cxn modelId="{79C5ACCC-DF62-4744-8419-C061E3CAC65C}" type="presOf" srcId="{9EF70175-FDF8-453B-BC73-E834479D7279}" destId="{85E222FC-9EFB-49FC-90F1-5EC4CAA84A65}" srcOrd="0" destOrd="0" presId="urn:microsoft.com/office/officeart/2005/8/layout/default"/>
    <dgm:cxn modelId="{0FEBB8D8-FAB5-40F6-83DD-DC6014FE458E}" srcId="{326913FE-9ECF-4823-815C-5EBA46545322}" destId="{10A1B10A-884C-4CF2-B45B-8C519825C3A7}" srcOrd="2" destOrd="0" parTransId="{8EEE2802-2A7A-4492-8083-0287ACA23C98}" sibTransId="{F688E9C3-EFC2-4EA8-8EF6-EAB6C0B818E7}"/>
    <dgm:cxn modelId="{0799A2DA-192E-4EFA-9DC5-6E0536298686}" srcId="{326913FE-9ECF-4823-815C-5EBA46545322}" destId="{9EF70175-FDF8-453B-BC73-E834479D7279}" srcOrd="5" destOrd="0" parTransId="{3D53DE7F-6F6A-4E99-9A36-430A73215D5F}" sibTransId="{63D94519-BA81-4609-8687-981F034CDEC4}"/>
    <dgm:cxn modelId="{E3DB27DC-E03C-4CCC-848C-45A4CD35696C}" type="presOf" srcId="{B92DD984-2D16-4791-A96B-1C371319C5F7}" destId="{3E0EB019-AA6B-4C6C-AF0C-E4298398311A}" srcOrd="0" destOrd="0" presId="urn:microsoft.com/office/officeart/2005/8/layout/default"/>
    <dgm:cxn modelId="{E9CACB90-B4C5-434F-9191-6040883ECCAE}" type="presParOf" srcId="{FC443961-1D3F-41AB-A45D-F5D2EFDFCE37}" destId="{3E0EB019-AA6B-4C6C-AF0C-E4298398311A}" srcOrd="0" destOrd="0" presId="urn:microsoft.com/office/officeart/2005/8/layout/default"/>
    <dgm:cxn modelId="{8F86C537-E6AD-45BC-AE94-B0B81059C63D}" type="presParOf" srcId="{FC443961-1D3F-41AB-A45D-F5D2EFDFCE37}" destId="{45C06320-95B2-45F6-8B95-2CA2D48A95CC}" srcOrd="1" destOrd="0" presId="urn:microsoft.com/office/officeart/2005/8/layout/default"/>
    <dgm:cxn modelId="{F3C499E4-A6DC-4CB9-A234-5C79782152A9}" type="presParOf" srcId="{FC443961-1D3F-41AB-A45D-F5D2EFDFCE37}" destId="{6A71D9F8-25E0-442D-85C4-58D0FF6425AC}" srcOrd="2" destOrd="0" presId="urn:microsoft.com/office/officeart/2005/8/layout/default"/>
    <dgm:cxn modelId="{668D8856-CBC2-4DD5-B8D5-EFE2827CCD8E}" type="presParOf" srcId="{FC443961-1D3F-41AB-A45D-F5D2EFDFCE37}" destId="{9405718B-CF79-48A2-A08F-3BACD89EF06D}" srcOrd="3" destOrd="0" presId="urn:microsoft.com/office/officeart/2005/8/layout/default"/>
    <dgm:cxn modelId="{29D3E1F3-B164-49DA-85F7-40FC1E3BF208}" type="presParOf" srcId="{FC443961-1D3F-41AB-A45D-F5D2EFDFCE37}" destId="{A129F110-ADD9-4B5A-85D9-5AF52A4295BA}" srcOrd="4" destOrd="0" presId="urn:microsoft.com/office/officeart/2005/8/layout/default"/>
    <dgm:cxn modelId="{8E0FDDA9-88E4-459E-8C42-31158ED9B611}" type="presParOf" srcId="{FC443961-1D3F-41AB-A45D-F5D2EFDFCE37}" destId="{C8F34A18-5075-48BB-88D9-A0BB344908DF}" srcOrd="5" destOrd="0" presId="urn:microsoft.com/office/officeart/2005/8/layout/default"/>
    <dgm:cxn modelId="{F1DF5233-4B59-4326-93B3-93DB1DB97AB0}" type="presParOf" srcId="{FC443961-1D3F-41AB-A45D-F5D2EFDFCE37}" destId="{6E6520F2-3347-4CD5-92F6-935A7F65D9AB}" srcOrd="6" destOrd="0" presId="urn:microsoft.com/office/officeart/2005/8/layout/default"/>
    <dgm:cxn modelId="{70AB6110-8963-4CC2-B6F9-43A7B7562034}" type="presParOf" srcId="{FC443961-1D3F-41AB-A45D-F5D2EFDFCE37}" destId="{B10DD9E8-7701-4E7E-B5E3-88C5380C589F}" srcOrd="7" destOrd="0" presId="urn:microsoft.com/office/officeart/2005/8/layout/default"/>
    <dgm:cxn modelId="{6E430ED1-5880-427F-BEAD-DD78CAAEEE0B}" type="presParOf" srcId="{FC443961-1D3F-41AB-A45D-F5D2EFDFCE37}" destId="{9A37C7E5-A93A-4D3F-998C-6CD0A7DFEEF4}" srcOrd="8" destOrd="0" presId="urn:microsoft.com/office/officeart/2005/8/layout/default"/>
    <dgm:cxn modelId="{ECFE7F05-B012-4479-9DFC-210E4F4A82AE}" type="presParOf" srcId="{FC443961-1D3F-41AB-A45D-F5D2EFDFCE37}" destId="{E88C626F-1FD4-497D-9A45-BF5EAE5FA176}" srcOrd="9" destOrd="0" presId="urn:microsoft.com/office/officeart/2005/8/layout/default"/>
    <dgm:cxn modelId="{5B5A9676-5958-4AE7-8C2D-77C41763CE0B}" type="presParOf" srcId="{FC443961-1D3F-41AB-A45D-F5D2EFDFCE37}" destId="{85E222FC-9EFB-49FC-90F1-5EC4CAA84A6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A1EE7-18DB-4453-B5E3-210417B6035E}">
      <dsp:nvSpPr>
        <dsp:cNvPr id="0" name=""/>
        <dsp:cNvSpPr/>
      </dsp:nvSpPr>
      <dsp:spPr>
        <a:xfrm>
          <a:off x="0" y="575808"/>
          <a:ext cx="5115491" cy="596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Huge amounts of public money has had to go into bailing out the financial system.</a:t>
          </a:r>
          <a:endParaRPr lang="en-US" sz="1500" kern="1200"/>
        </a:p>
      </dsp:txBody>
      <dsp:txXfrm>
        <a:off x="29128" y="604936"/>
        <a:ext cx="5057235" cy="538444"/>
      </dsp:txXfrm>
    </dsp:sp>
    <dsp:sp modelId="{DD99CD54-2E3F-4283-BDF3-CE27E7144446}">
      <dsp:nvSpPr>
        <dsp:cNvPr id="0" name=""/>
        <dsp:cNvSpPr/>
      </dsp:nvSpPr>
      <dsp:spPr>
        <a:xfrm>
          <a:off x="0" y="1215708"/>
          <a:ext cx="5115491" cy="596700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Austerity measures mean </a:t>
          </a:r>
          <a:r>
            <a:rPr lang="en-GB" sz="1500" b="1" kern="1200"/>
            <a:t>continuing squeeze on most of population</a:t>
          </a:r>
          <a:r>
            <a:rPr lang="en-GB" sz="1500" kern="1200"/>
            <a:t>, despite some increase in jobs and modest growth.</a:t>
          </a:r>
          <a:endParaRPr lang="en-US" sz="1500" kern="1200"/>
        </a:p>
      </dsp:txBody>
      <dsp:txXfrm>
        <a:off x="29128" y="1244836"/>
        <a:ext cx="5057235" cy="538444"/>
      </dsp:txXfrm>
    </dsp:sp>
    <dsp:sp modelId="{4C0E399B-4C95-4DCD-A51C-D6ED81D77AC2}">
      <dsp:nvSpPr>
        <dsp:cNvPr id="0" name=""/>
        <dsp:cNvSpPr/>
      </dsp:nvSpPr>
      <dsp:spPr>
        <a:xfrm>
          <a:off x="0" y="1855608"/>
          <a:ext cx="5115491" cy="596700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Investment</a:t>
          </a:r>
          <a:r>
            <a:rPr lang="en-GB" sz="1500" kern="1200"/>
            <a:t> and </a:t>
          </a:r>
          <a:r>
            <a:rPr lang="en-GB" sz="1500" b="1" kern="1200"/>
            <a:t>productivity</a:t>
          </a:r>
          <a:r>
            <a:rPr lang="en-GB" sz="1500" kern="1200"/>
            <a:t> remain </a:t>
          </a:r>
          <a:r>
            <a:rPr lang="en-GB" sz="1500" b="1" kern="1200"/>
            <a:t>weak</a:t>
          </a:r>
          <a:r>
            <a:rPr lang="en-GB" sz="1500" kern="1200"/>
            <a:t> &amp; </a:t>
          </a:r>
          <a:r>
            <a:rPr lang="en-GB" sz="1500" b="1" kern="1200"/>
            <a:t>bank lending </a:t>
          </a:r>
          <a:r>
            <a:rPr lang="en-GB" sz="1500" kern="1200"/>
            <a:t>to business is </a:t>
          </a:r>
          <a:r>
            <a:rPr lang="en-GB" sz="1500" b="1" kern="1200"/>
            <a:t>paltry.</a:t>
          </a:r>
          <a:endParaRPr lang="en-US" sz="1500" kern="1200"/>
        </a:p>
      </dsp:txBody>
      <dsp:txXfrm>
        <a:off x="29128" y="1884736"/>
        <a:ext cx="5057235" cy="538444"/>
      </dsp:txXfrm>
    </dsp:sp>
    <dsp:sp modelId="{1A535323-1813-4598-86A3-098B4E4A51EF}">
      <dsp:nvSpPr>
        <dsp:cNvPr id="0" name=""/>
        <dsp:cNvSpPr/>
      </dsp:nvSpPr>
      <dsp:spPr>
        <a:xfrm>
          <a:off x="0" y="2495508"/>
          <a:ext cx="5115491" cy="596700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Little sign of improvement in living standards and  </a:t>
          </a:r>
          <a:r>
            <a:rPr lang="en-GB" sz="1500" b="1" kern="1200"/>
            <a:t>inequality continues to rise. </a:t>
          </a:r>
          <a:endParaRPr lang="en-US" sz="1500" kern="1200"/>
        </a:p>
      </dsp:txBody>
      <dsp:txXfrm>
        <a:off x="29128" y="2524636"/>
        <a:ext cx="5057235" cy="538444"/>
      </dsp:txXfrm>
    </dsp:sp>
    <dsp:sp modelId="{E77A3AB5-A26E-4D5A-99F5-E3F5856FF91D}">
      <dsp:nvSpPr>
        <dsp:cNvPr id="0" name=""/>
        <dsp:cNvSpPr/>
      </dsp:nvSpPr>
      <dsp:spPr>
        <a:xfrm>
          <a:off x="0" y="3135409"/>
          <a:ext cx="5115491" cy="596700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 </a:t>
          </a:r>
          <a:r>
            <a:rPr lang="en-GB" sz="1500" b="1" kern="1200"/>
            <a:t>systemic failure </a:t>
          </a:r>
          <a:r>
            <a:rPr lang="en-GB" sz="1500" kern="1200"/>
            <a:t>– the 21</a:t>
          </a:r>
          <a:r>
            <a:rPr lang="en-GB" sz="1500" kern="1200" baseline="30000"/>
            <a:t>st</a:t>
          </a:r>
          <a:r>
            <a:rPr lang="en-GB" sz="1500" kern="1200"/>
            <a:t> century model of capitalism has failed – but </a:t>
          </a:r>
          <a:r>
            <a:rPr lang="en-GB" sz="1500" b="1" kern="1200"/>
            <a:t>not been replaced.</a:t>
          </a:r>
          <a:endParaRPr lang="en-US" sz="1500" kern="1200"/>
        </a:p>
      </dsp:txBody>
      <dsp:txXfrm>
        <a:off x="29128" y="3164537"/>
        <a:ext cx="5057235" cy="538444"/>
      </dsp:txXfrm>
    </dsp:sp>
    <dsp:sp modelId="{21844C9F-2365-4902-824A-09BCA3D8CA61}">
      <dsp:nvSpPr>
        <dsp:cNvPr id="0" name=""/>
        <dsp:cNvSpPr/>
      </dsp:nvSpPr>
      <dsp:spPr>
        <a:xfrm>
          <a:off x="0" y="3775309"/>
          <a:ext cx="5115491" cy="5967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Current </a:t>
          </a:r>
          <a:r>
            <a:rPr lang="en-GB" sz="1500" b="1" kern="1200"/>
            <a:t>macro economic </a:t>
          </a:r>
          <a:r>
            <a:rPr lang="en-GB" sz="1500" kern="1200"/>
            <a:t>approaches seeking to prop a </a:t>
          </a:r>
          <a:r>
            <a:rPr lang="en-GB" sz="1500" b="1" kern="1200"/>
            <a:t>deformed</a:t>
          </a:r>
          <a:r>
            <a:rPr lang="en-GB" sz="1500" kern="1200"/>
            <a:t> system up – </a:t>
          </a:r>
          <a:r>
            <a:rPr lang="en-GB" sz="1500" b="1" kern="1200"/>
            <a:t>do</a:t>
          </a:r>
          <a:r>
            <a:rPr lang="en-GB" sz="1500" kern="1200"/>
            <a:t> </a:t>
          </a:r>
          <a:r>
            <a:rPr lang="en-GB" sz="1500" b="1" kern="1200"/>
            <a:t>not address inherent problems.</a:t>
          </a:r>
          <a:endParaRPr lang="en-US" sz="1500" kern="1200"/>
        </a:p>
      </dsp:txBody>
      <dsp:txXfrm>
        <a:off x="29128" y="3804437"/>
        <a:ext cx="5057235" cy="538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C4D61-C2AB-4204-9607-76964AFEB78D}">
      <dsp:nvSpPr>
        <dsp:cNvPr id="0" name=""/>
        <dsp:cNvSpPr/>
      </dsp:nvSpPr>
      <dsp:spPr>
        <a:xfrm>
          <a:off x="0" y="40290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INSOURCING OF SERVICES </a:t>
          </a:r>
          <a:r>
            <a:rPr lang="en-GB" sz="1900" kern="1200" dirty="0"/>
            <a:t>WHEN POSSIBLE </a:t>
          </a:r>
          <a:r>
            <a:rPr lang="en-GB" sz="1900" b="1" kern="1200" dirty="0"/>
            <a:t>E.G. ISLINGTON &amp; HARINGEY COUNCIL, LANCASHIRE CONSTABULARY </a:t>
          </a:r>
          <a:r>
            <a:rPr lang="en-GB" sz="1900" kern="1200" dirty="0"/>
            <a:t>POST CARILLION/CAPITA.</a:t>
          </a:r>
          <a:endParaRPr lang="en-US" sz="1900" kern="1200" dirty="0"/>
        </a:p>
      </dsp:txBody>
      <dsp:txXfrm>
        <a:off x="0" y="40290"/>
        <a:ext cx="3286125" cy="1971675"/>
      </dsp:txXfrm>
    </dsp:sp>
    <dsp:sp modelId="{2A4FB336-EAE0-49B9-9330-054FEE458E45}">
      <dsp:nvSpPr>
        <dsp:cNvPr id="0" name=""/>
        <dsp:cNvSpPr/>
      </dsp:nvSpPr>
      <dsp:spPr>
        <a:xfrm>
          <a:off x="3614737" y="40290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</a:t>
          </a:r>
          <a:r>
            <a:rPr lang="en-GB" sz="1900" b="1" kern="1200" dirty="0"/>
            <a:t>WELSH ASSEMBLY </a:t>
          </a:r>
          <a:r>
            <a:rPr lang="en-GB" sz="1900" kern="1200" dirty="0"/>
            <a:t>IS ESTABLISHING A </a:t>
          </a:r>
          <a:r>
            <a:rPr lang="en-GB" sz="1900" b="1" kern="1200" dirty="0"/>
            <a:t>WELSH COMMUNITY BANK </a:t>
          </a:r>
          <a:r>
            <a:rPr lang="en-GB" sz="1900" kern="1200" dirty="0"/>
            <a:t>TO COMPLIMENT THE </a:t>
          </a:r>
          <a:r>
            <a:rPr lang="en-GB" sz="1900" b="1" kern="1200" dirty="0"/>
            <a:t>WELSH DEVELOPMENT BANK</a:t>
          </a:r>
          <a:r>
            <a:rPr lang="en-GB" sz="1900" kern="1200" dirty="0"/>
            <a:t>.</a:t>
          </a:r>
          <a:endParaRPr lang="en-US" sz="1900" kern="1200" dirty="0"/>
        </a:p>
      </dsp:txBody>
      <dsp:txXfrm>
        <a:off x="3614737" y="40290"/>
        <a:ext cx="3286125" cy="1971675"/>
      </dsp:txXfrm>
    </dsp:sp>
    <dsp:sp modelId="{4A46B340-6A17-40DA-B8C3-CD84401C2B91}">
      <dsp:nvSpPr>
        <dsp:cNvPr id="0" name=""/>
        <dsp:cNvSpPr/>
      </dsp:nvSpPr>
      <dsp:spPr>
        <a:xfrm>
          <a:off x="7229475" y="40290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PLYMOUTH</a:t>
          </a:r>
          <a:r>
            <a:rPr lang="en-GB" sz="1900" kern="1200" dirty="0"/>
            <a:t> AND </a:t>
          </a:r>
          <a:r>
            <a:rPr lang="en-GB" sz="1900" b="1" kern="1200" dirty="0"/>
            <a:t>OXFORD</a:t>
          </a:r>
          <a:r>
            <a:rPr lang="en-GB" sz="1900" kern="1200" dirty="0"/>
            <a:t> ARE COMMITTED TO </a:t>
          </a:r>
          <a:r>
            <a:rPr lang="en-GB" sz="1900" b="1" kern="1200" dirty="0"/>
            <a:t>DOUBLING THE SIZE </a:t>
          </a:r>
          <a:r>
            <a:rPr lang="en-GB" sz="1900" kern="1200" dirty="0"/>
            <a:t>OF THE COOPERATIVE ECONOMY. </a:t>
          </a:r>
          <a:r>
            <a:rPr lang="en-GB" sz="1900" b="1" kern="1200" dirty="0"/>
            <a:t>NORTH AYRSHIRE </a:t>
          </a:r>
          <a:r>
            <a:rPr lang="en-GB" sz="1900" kern="1200" dirty="0"/>
            <a:t>IS ENCOURAGING WORKER AND EMPLOYEE OWNERSHIP.  </a:t>
          </a:r>
          <a:endParaRPr lang="en-US" sz="1900" kern="1200" dirty="0"/>
        </a:p>
      </dsp:txBody>
      <dsp:txXfrm>
        <a:off x="7229475" y="40290"/>
        <a:ext cx="3286125" cy="1971675"/>
      </dsp:txXfrm>
    </dsp:sp>
    <dsp:sp modelId="{C40F328B-21C1-4961-8F43-16DE9FC4A75B}">
      <dsp:nvSpPr>
        <dsp:cNvPr id="0" name=""/>
        <dsp:cNvSpPr/>
      </dsp:nvSpPr>
      <dsp:spPr>
        <a:xfrm>
          <a:off x="0" y="2340578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HACKNEY</a:t>
          </a:r>
          <a:r>
            <a:rPr lang="en-GB" sz="1900" kern="1200" dirty="0"/>
            <a:t> AND </a:t>
          </a:r>
          <a:r>
            <a:rPr lang="en-GB" sz="1900" b="1" kern="1200" dirty="0"/>
            <a:t>BIRMINGHAM</a:t>
          </a:r>
          <a:r>
            <a:rPr lang="en-GB" sz="1900" kern="1200" dirty="0"/>
            <a:t> HAS A MANIFESTO COMMITMENT TO ESTABLISH </a:t>
          </a:r>
          <a:r>
            <a:rPr lang="en-GB" sz="1900" b="1" kern="1200" dirty="0"/>
            <a:t>MUNICIPALLY OWNED ENERGY COMPANIES.</a:t>
          </a:r>
          <a:endParaRPr lang="en-US" sz="1900" kern="1200" dirty="0"/>
        </a:p>
      </dsp:txBody>
      <dsp:txXfrm>
        <a:off x="0" y="2340578"/>
        <a:ext cx="3286125" cy="1971675"/>
      </dsp:txXfrm>
    </dsp:sp>
    <dsp:sp modelId="{D53D31CE-DFE5-47E8-8333-83CD659BE86A}">
      <dsp:nvSpPr>
        <dsp:cNvPr id="0" name=""/>
        <dsp:cNvSpPr/>
      </dsp:nvSpPr>
      <dsp:spPr>
        <a:xfrm>
          <a:off x="3614737" y="2340578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LONDON COUNCILS </a:t>
          </a:r>
          <a:r>
            <a:rPr lang="en-GB" sz="1900" kern="1200" dirty="0"/>
            <a:t>ARE SUPPORTING THE EXPANSION OF </a:t>
          </a:r>
          <a:r>
            <a:rPr lang="en-GB" sz="1900" b="1" kern="1200" dirty="0"/>
            <a:t>COMMUNITY LAND TRUSTS </a:t>
          </a:r>
          <a:r>
            <a:rPr lang="en-GB" sz="1900" kern="1200" dirty="0"/>
            <a:t>AND LOOKING TO </a:t>
          </a:r>
          <a:r>
            <a:rPr lang="en-GB" sz="1900" b="1" kern="1200" dirty="0"/>
            <a:t>INVEST PUBLIC PENSIONS</a:t>
          </a:r>
          <a:r>
            <a:rPr lang="en-GB" sz="1900" kern="1200" dirty="0"/>
            <a:t> IN SOCIAL/AFFORDABLE HOUSING</a:t>
          </a:r>
          <a:endParaRPr lang="en-US" sz="1900" kern="1200" dirty="0"/>
        </a:p>
      </dsp:txBody>
      <dsp:txXfrm>
        <a:off x="3614737" y="2340578"/>
        <a:ext cx="3286125" cy="1971675"/>
      </dsp:txXfrm>
    </dsp:sp>
    <dsp:sp modelId="{1D0689D3-CA63-465B-AFAC-1D8E0615A2EF}">
      <dsp:nvSpPr>
        <dsp:cNvPr id="0" name=""/>
        <dsp:cNvSpPr/>
      </dsp:nvSpPr>
      <dsp:spPr>
        <a:xfrm>
          <a:off x="7229475" y="2340578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</a:t>
          </a:r>
          <a:r>
            <a:rPr lang="en-GB" sz="1900" b="1" kern="1200" dirty="0"/>
            <a:t>NHS LONG TERM PLAN </a:t>
          </a:r>
          <a:r>
            <a:rPr lang="en-GB" sz="1900" kern="1200" dirty="0"/>
            <a:t>AND</a:t>
          </a:r>
          <a:r>
            <a:rPr lang="en-GB" sz="1900" b="1" kern="1200" dirty="0"/>
            <a:t> CIVIC UNIVERSITIES COMMISSION </a:t>
          </a:r>
          <a:r>
            <a:rPr lang="en-GB" sz="1900" kern="1200" dirty="0"/>
            <a:t>BOTH REPORT ON THE ROLE OF </a:t>
          </a:r>
          <a:r>
            <a:rPr lang="en-GB" sz="1900" b="1" kern="1200" dirty="0"/>
            <a:t>HOSPITALS AND UNIVERSITIES </a:t>
          </a:r>
          <a:r>
            <a:rPr lang="en-GB" sz="1900" kern="1200" dirty="0"/>
            <a:t>AS ANCHORS.</a:t>
          </a:r>
          <a:endParaRPr lang="en-US" sz="1900" kern="1200" dirty="0"/>
        </a:p>
      </dsp:txBody>
      <dsp:txXfrm>
        <a:off x="7229475" y="2340578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EB019-AA6B-4C6C-AF0C-E4298398311A}">
      <dsp:nvSpPr>
        <dsp:cNvPr id="0" name=""/>
        <dsp:cNvSpPr/>
      </dsp:nvSpPr>
      <dsp:spPr>
        <a:xfrm>
          <a:off x="0" y="40290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dirty="0"/>
            <a:t>Kigoma, Tanzania </a:t>
          </a:r>
          <a:r>
            <a:rPr lang="en-GB" sz="1700" b="0" kern="1200" dirty="0"/>
            <a:t>is exploring expanding </a:t>
          </a:r>
          <a:r>
            <a:rPr lang="en-GB" sz="1700" b="1" kern="1200" dirty="0"/>
            <a:t>cooperatives and community banking </a:t>
          </a:r>
          <a:r>
            <a:rPr lang="en-GB" sz="1700" b="0" kern="1200" dirty="0"/>
            <a:t>with </a:t>
          </a:r>
          <a:r>
            <a:rPr lang="en-GB" sz="1700" b="1" kern="1200" dirty="0"/>
            <a:t>Preston </a:t>
          </a:r>
          <a:r>
            <a:rPr lang="en-GB" sz="1700" b="0" kern="1200" dirty="0"/>
            <a:t>connection</a:t>
          </a:r>
          <a:endParaRPr lang="en-US" sz="1700" b="0" kern="1200" dirty="0"/>
        </a:p>
      </dsp:txBody>
      <dsp:txXfrm>
        <a:off x="0" y="40290"/>
        <a:ext cx="3286125" cy="1971675"/>
      </dsp:txXfrm>
    </dsp:sp>
    <dsp:sp modelId="{6A71D9F8-25E0-442D-85C4-58D0FF6425AC}">
      <dsp:nvSpPr>
        <dsp:cNvPr id="0" name=""/>
        <dsp:cNvSpPr/>
      </dsp:nvSpPr>
      <dsp:spPr>
        <a:xfrm>
          <a:off x="3614737" y="40290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/>
            <a:t>City of Syndey Council, Australia has </a:t>
          </a:r>
          <a:r>
            <a:rPr lang="en-GB" sz="1700" kern="1200"/>
            <a:t>adopted a Community Wealth Building approach to </a:t>
          </a:r>
          <a:r>
            <a:rPr lang="en-GB" sz="1700" b="1" kern="1200"/>
            <a:t>procurement</a:t>
          </a:r>
          <a:r>
            <a:rPr lang="en-GB" sz="1700" kern="1200"/>
            <a:t> </a:t>
          </a:r>
          <a:endParaRPr lang="en-US" sz="1700" kern="1200"/>
        </a:p>
      </dsp:txBody>
      <dsp:txXfrm>
        <a:off x="3614737" y="40290"/>
        <a:ext cx="3286125" cy="1971675"/>
      </dsp:txXfrm>
    </dsp:sp>
    <dsp:sp modelId="{A129F110-ADD9-4B5A-85D9-5AF52A4295BA}">
      <dsp:nvSpPr>
        <dsp:cNvPr id="0" name=""/>
        <dsp:cNvSpPr/>
      </dsp:nvSpPr>
      <dsp:spPr>
        <a:xfrm>
          <a:off x="7229475" y="40290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/>
            <a:t>Governor of California </a:t>
          </a:r>
          <a:r>
            <a:rPr lang="en-GB" sz="1700" b="0" kern="1200"/>
            <a:t>has passed legislation to commit </a:t>
          </a:r>
          <a:r>
            <a:rPr lang="en-GB" sz="1700" b="1" kern="1200"/>
            <a:t>to explore establishing a publicly owned bank. </a:t>
          </a:r>
          <a:endParaRPr lang="en-US" sz="1700" kern="1200"/>
        </a:p>
      </dsp:txBody>
      <dsp:txXfrm>
        <a:off x="7229475" y="40290"/>
        <a:ext cx="3286125" cy="1971675"/>
      </dsp:txXfrm>
    </dsp:sp>
    <dsp:sp modelId="{6E6520F2-3347-4CD5-92F6-935A7F65D9AB}">
      <dsp:nvSpPr>
        <dsp:cNvPr id="0" name=""/>
        <dsp:cNvSpPr/>
      </dsp:nvSpPr>
      <dsp:spPr>
        <a:xfrm>
          <a:off x="0" y="2340578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/>
            <a:t>New York City </a:t>
          </a:r>
          <a:r>
            <a:rPr lang="en-GB" sz="1700" b="0" kern="1200"/>
            <a:t>is committed to expand </a:t>
          </a:r>
          <a:r>
            <a:rPr lang="en-GB" sz="1700" b="1" kern="1200"/>
            <a:t>worker owned businesses including to anchor procurement from not for profit hospitals.  </a:t>
          </a:r>
          <a:endParaRPr lang="en-US" sz="1700" kern="1200"/>
        </a:p>
      </dsp:txBody>
      <dsp:txXfrm>
        <a:off x="0" y="2340578"/>
        <a:ext cx="3286125" cy="1971675"/>
      </dsp:txXfrm>
    </dsp:sp>
    <dsp:sp modelId="{9A37C7E5-A93A-4D3F-998C-6CD0A7DFEEF4}">
      <dsp:nvSpPr>
        <dsp:cNvPr id="0" name=""/>
        <dsp:cNvSpPr/>
      </dsp:nvSpPr>
      <dsp:spPr>
        <a:xfrm>
          <a:off x="3614737" y="2340578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 </a:t>
          </a:r>
          <a:r>
            <a:rPr lang="en-US" sz="1700" b="1" kern="1200"/>
            <a:t>European Union’s Make Spend Matter </a:t>
          </a:r>
          <a:r>
            <a:rPr lang="en-US" sz="1700" kern="1200"/>
            <a:t>project to enhance </a:t>
          </a:r>
          <a:r>
            <a:rPr lang="en-GB" sz="1700" b="0" i="0" u="none" kern="1200"/>
            <a:t>impact of </a:t>
          </a:r>
          <a:r>
            <a:rPr lang="en-GB" sz="1700" b="1" i="0" u="none" kern="1200"/>
            <a:t>procurement by public / anchor institutions </a:t>
          </a:r>
          <a:r>
            <a:rPr lang="en-GB" sz="1700" b="0" i="0" u="none" kern="1200"/>
            <a:t>to bring additional economic, social and environmental benefits in </a:t>
          </a:r>
          <a:r>
            <a:rPr lang="en-GB" sz="1700" b="1" i="0" u="none" kern="1200"/>
            <a:t>7 European cities</a:t>
          </a:r>
          <a:r>
            <a:rPr lang="en-GB" sz="1700" b="0" i="0" u="none" kern="1200"/>
            <a:t>.</a:t>
          </a:r>
          <a:r>
            <a:rPr lang="en-US" sz="1700" kern="1200"/>
            <a:t> </a:t>
          </a:r>
        </a:p>
      </dsp:txBody>
      <dsp:txXfrm>
        <a:off x="3614737" y="2340578"/>
        <a:ext cx="3286125" cy="1971675"/>
      </dsp:txXfrm>
    </dsp:sp>
    <dsp:sp modelId="{85E222FC-9EFB-49FC-90F1-5EC4CAA84A65}">
      <dsp:nvSpPr>
        <dsp:cNvPr id="0" name=""/>
        <dsp:cNvSpPr/>
      </dsp:nvSpPr>
      <dsp:spPr>
        <a:xfrm>
          <a:off x="7229475" y="2340578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 dirty="0"/>
            <a:t>Cincinnati Union Coop movement </a:t>
          </a:r>
          <a:r>
            <a:rPr lang="en-US" sz="1700" b="0" kern="1200" dirty="0"/>
            <a:t>and</a:t>
          </a:r>
          <a:r>
            <a:rPr lang="en-US" sz="1700" b="1" kern="1200" dirty="0"/>
            <a:t> 1 Worker 1 Vote </a:t>
          </a:r>
          <a:r>
            <a:rPr lang="en-US" sz="1700" b="0" kern="1200" dirty="0"/>
            <a:t>with transatlantic dialogue with </a:t>
          </a:r>
          <a:r>
            <a:rPr lang="en-US" sz="1700" b="1" kern="1200" dirty="0"/>
            <a:t>United Kingdom </a:t>
          </a:r>
          <a:r>
            <a:rPr lang="en-US" sz="1700" b="0" kern="1200" dirty="0"/>
            <a:t>to replicate concept in UK with </a:t>
          </a:r>
          <a:r>
            <a:rPr lang="en-US" sz="1700" b="1" kern="1200" dirty="0"/>
            <a:t>major unions</a:t>
          </a:r>
          <a:r>
            <a:rPr lang="en-US" sz="1700" b="0" kern="1200" dirty="0"/>
            <a:t>. </a:t>
          </a:r>
        </a:p>
      </dsp:txBody>
      <dsp:txXfrm>
        <a:off x="7229475" y="2340578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C7607C-90C2-4F97-9477-5BEFC96D1B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9E923-E3EE-46EC-B978-223E25B6E8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CC3D82-E11E-40F7-9DAF-27B9FEF333A1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BF15F3-CF65-4659-ADCA-204D433A3D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92081F-20C9-49F7-A561-3AC761A91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AD63D-B5A8-48EB-8D3E-31DCCF2AAA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AA743-AC2E-4D76-9015-C200A29C1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9C47A4-177A-4418-AC4D-3DBCA5434D9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10669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D2F09DE-FE5F-405D-ACD1-B2E87F22E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B3E6E5-045B-4866-A9D6-4E52CE4CE6C1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33599CD-FA52-4B33-882C-D3F307ECA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E1EF9AE-C854-4B76-AB81-C62464C3F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0686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33563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3356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552C676-F72B-44AB-B9F1-1CCED33D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3B0EBDA-B3A2-4766-A089-4BEAF92D0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3EB0FA9-D129-49E1-A10D-00E3F2B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11F142-710E-4F3F-B2E4-6ED28CB04398}" type="slidenum">
              <a:rPr lang="en-GB" altLang="en-US" smtClean="0">
                <a:latin typeface="Calibri" panose="020F0502020204030204" pitchFamily="34" charset="0"/>
              </a:rPr>
              <a:pPr/>
              <a:t>24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7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552C676-F72B-44AB-B9F1-1CCED33D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3B0EBDA-B3A2-4766-A089-4BEAF92D0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3EB0FA9-D129-49E1-A10D-00E3F2B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11F142-710E-4F3F-B2E4-6ED28CB04398}" type="slidenum">
              <a:rPr lang="en-GB" altLang="en-US" smtClean="0">
                <a:latin typeface="Calibri" panose="020F0502020204030204" pitchFamily="34" charset="0"/>
              </a:rPr>
              <a:pPr/>
              <a:t>26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1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E3114D3-42EE-4205-A724-DC210133F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2FD25A-DEC8-46D2-8583-0A220E6EDB0A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124BE7E-08CD-4997-BECF-BB4D38C3F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B8F81F4-ECDE-4FC7-9EBC-2C23C90FB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966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552C676-F72B-44AB-B9F1-1CCED33D0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3B0EBDA-B3A2-4766-A089-4BEAF92D0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3EB0FA9-D129-49E1-A10D-00E3F2B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11F142-710E-4F3F-B2E4-6ED28CB04398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345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573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505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2755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4E2D56D-9F7A-438F-98C5-45214F2FD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C9254C8-C95B-4768-8AC1-1D1F5FC58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A21FD44-DB12-4A69-95E4-23F78067B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F78EF0-5D49-447F-878E-94E924BB0736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87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06AC36B-5827-4F75-8A0C-7345B9F37B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EF6B2C43-9E07-4AD5-878D-A96BE1FB4B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28CE4CCA-1F78-4FA6-A028-5D70B2134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E95F0B-4434-4E14-9D46-746126D0F928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9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9C47A4-177A-4418-AC4D-3DBCA5434D92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501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6FFC5-187F-4260-9F06-4235A1F1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4D8EE-69D6-4C7A-8130-FCEC1176F297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A0A8E-0295-4077-B49A-495EA016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9A81B-30C5-4333-A87A-3BDB8A40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5A87-86DB-4FF1-B6C9-E3F85266611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507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F050-36A9-46E6-B620-92EFF3B6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58D5B-4D6B-4C64-B1A5-1B740D77FD5B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8D058-BFE4-4979-A60B-89BD5BFC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1840F-31C4-4735-A42D-5B74B931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DC4B7-A3F5-4E05-80F8-7AD5B5D7F3E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2363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A56A3-EEE8-417A-ABCF-64E1A84E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558B-D095-4308-8B45-9ED9F9CA890B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F2D4D-2790-4DF6-B2AF-3FADDEE3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4BA5C-C705-42F5-9212-AF807EC1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BDE4-6920-44C6-8F08-7343311EC5E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63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DBAE-F808-46EC-A8A5-9F0A5B9A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C0D3C-EBFA-4A28-9F0D-4FA34C69BE91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6B4F4-77E4-4806-94B0-A30EBC67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4FEA-4229-4A53-9C1A-F3383433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337B1-326D-4E31-80AC-1CB085DE2FD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0347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5F39D-A289-4AF5-92E4-2669C67C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92973-6C57-45E2-B9D5-BED5E8F372F8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3D27-E3A6-4770-9DE7-25389CC6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2B48F-01E0-447C-AD86-883A6AA6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0223-9FB9-43F1-B0A5-4C056EDAB0E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3221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3A4D98-86C0-4D4E-BDFF-C95CF3E8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150D-ED74-437D-B4DF-BBAF132200A9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E12220-F714-4BE6-A090-5AB0E500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E4B32-D0B6-436F-9B3A-812F5905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BB793-2BAE-4C35-9595-A1CC26FEA6E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365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FB774-BF0D-41FA-BFC8-FCAD7A44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89FA-83EC-48D9-8A31-6CC9FC0B8894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2D6C5B-5B06-4854-A74E-5F97CD67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7C826B-E089-40E5-9966-4F04F0E7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57FB5-F73F-49D5-9145-1F20A287CC8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6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AD1B1B-9CCF-465B-9FD9-197584E9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C7CF-0C36-4043-8699-70D90A05784E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76BEEB-FDF2-46B3-8677-0DCFEC6F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BE7A99-A704-46B3-B286-A6C912A2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3DEDC-D529-4499-938B-918E7EDC1A2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6708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C357B6-B625-40A4-9F66-B8F5A4E3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A743-C624-4349-B950-B49D9847C994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8DA38C-F594-41A6-9D48-EA2A37D8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EE2DD3-4FF8-4C51-95C9-7A114F83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5508-C8E7-4E40-BA75-F83C224D3DE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51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5BBA64-2941-489E-8E25-E16E3AAD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91069-E073-4823-9AC8-13C95D527E68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67C972-2074-4650-865F-074B71AC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301ADC-B475-4CA2-B337-1F9CDD65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D28F-5337-4582-BE55-D66130FE9C1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9277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EB4ABC-04E5-434B-BF54-49704358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CD0F-4B6D-4A71-BC10-C2BCB1F3F604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D66EA1-C5AD-4197-9EF3-9803BF00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FC7DD2-508B-4A17-8FE2-54987377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F9965-722E-4624-B5CB-0BC2920332B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7919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BB90E6-24E6-4653-9799-5A3C5ABB5D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34F87A2-791D-4D62-851A-BD5A2AC4BA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D8CDB-DD06-40B5-9174-C298F08E4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E489C3-BAD5-4FB6-A371-68EB3299D310}" type="datetimeFigureOut">
              <a:rPr lang="en-GB"/>
              <a:pPr>
                <a:defRPr/>
              </a:pPr>
              <a:t>23/02/2020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CADB4-407F-485E-894C-142873A44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7366C-A9BD-4F4B-9D6F-A65A52B52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5DCE2B-C53E-452B-AEAF-6D82893441A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xr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r="9620" b="1"/>
          <a:stretch/>
        </p:blipFill>
        <p:spPr>
          <a:xfrm>
            <a:off x="23" y="13"/>
            <a:ext cx="12191980" cy="6857991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</a:pPr>
            <a:endParaRPr lang="en-US" sz="1600" cap="all" dirty="0"/>
          </a:p>
        </p:txBody>
      </p:sp>
      <p:sp>
        <p:nvSpPr>
          <p:cNvPr id="3075" name="Title 1">
            <a:extLst>
              <a:ext uri="{FF2B5EF4-FFF2-40B4-BE49-F238E27FC236}">
                <a16:creationId xmlns:a16="http://schemas.microsoft.com/office/drawing/2014/main" id="{48CD26FB-7F37-46FB-AB27-C2ACC5989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5" y="3231936"/>
            <a:ext cx="3852041" cy="1709233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500" b="1" dirty="0"/>
          </a:p>
          <a:p>
            <a:pPr eaLnBrk="1" hangingPunct="1">
              <a:lnSpc>
                <a:spcPct val="90000"/>
              </a:lnSpc>
            </a:pPr>
            <a:endParaRPr lang="en-US" altLang="en-US" sz="25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Building Community Wealth in Preston and across the UK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4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72" y="4633547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497B34B9-38E5-4B94-9288-0DD6362B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2" y="4782443"/>
            <a:ext cx="11139855" cy="930447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000" b="1" dirty="0">
                <a:solidFill>
                  <a:srgbClr val="FFFFFF"/>
                </a:solidFill>
              </a:rPr>
              <a:t>Investments in place (Retirement Systems of Alabama public pension fund)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1" y="5"/>
            <a:ext cx="5455917" cy="458194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1">
            <a:extLst>
              <a:ext uri="{FF2B5EF4-FFF2-40B4-BE49-F238E27FC236}">
                <a16:creationId xmlns:a16="http://schemas.microsoft.com/office/drawing/2014/main" id="{CFE0DB32-EA46-4D4C-A528-1DDA3E404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22" y="-546145"/>
            <a:ext cx="5455917" cy="51280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6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FD39-879D-46DC-BF88-9E2ACD17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5013176"/>
            <a:ext cx="10765411" cy="1224136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800" b="1" dirty="0"/>
              <a:t>Public pension fund investments in place – Friargate Court, Preston</a:t>
            </a:r>
            <a:endParaRPr lang="en-US" sz="38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1C1C32A-565B-48E8-ABCF-9378745449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5" y="321735"/>
            <a:ext cx="5385575" cy="45474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4E815DC-361B-4C18-98C3-7EF0990AFA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88" y="321740"/>
            <a:ext cx="5312345" cy="454742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797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C41A-53F4-46CE-8B51-8323A8F9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5085184"/>
            <a:ext cx="10765411" cy="1296144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800" b="1" dirty="0"/>
              <a:t>Public pension fund investments in place – Park Hotel, Preston</a:t>
            </a:r>
            <a:endParaRPr lang="en-US" sz="3800" dirty="0"/>
          </a:p>
        </p:txBody>
      </p:sp>
      <p:pic>
        <p:nvPicPr>
          <p:cNvPr id="5" name="Content Placeholder 4" descr="A large brick building&#10;&#10;Description automatically generated">
            <a:extLst>
              <a:ext uri="{FF2B5EF4-FFF2-40B4-BE49-F238E27FC236}">
                <a16:creationId xmlns:a16="http://schemas.microsoft.com/office/drawing/2014/main" id="{DF99F0E9-1492-4E54-89D1-59EAA41183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1" y="476673"/>
            <a:ext cx="545881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 descr="A large brick building&#10;&#10;Description automatically generated">
            <a:extLst>
              <a:ext uri="{FF2B5EF4-FFF2-40B4-BE49-F238E27FC236}">
                <a16:creationId xmlns:a16="http://schemas.microsoft.com/office/drawing/2014/main" id="{6000BAE5-1392-4DF6-A7C9-17EBCCDE0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51" y="476673"/>
            <a:ext cx="5458813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649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ge&#10;&#10;Description automatically generated">
            <a:extLst>
              <a:ext uri="{FF2B5EF4-FFF2-40B4-BE49-F238E27FC236}">
                <a16:creationId xmlns:a16="http://schemas.microsoft.com/office/drawing/2014/main" id="{DEB3218A-BB5C-45C0-8B6D-04163A2F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23" y="13"/>
            <a:ext cx="12191980" cy="685799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6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56C44-0D29-4721-82C7-95CC4F68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317243"/>
            <a:ext cx="11210925" cy="744836"/>
          </a:xfrm>
        </p:spPr>
        <p:txBody>
          <a:bodyPr>
            <a:normAutofit/>
          </a:bodyPr>
          <a:lstStyle/>
          <a:p>
            <a:r>
              <a:rPr lang="en-GB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Municipal Ownership - Market Quarter Cinema Development</a:t>
            </a:r>
            <a:endParaRPr lang="en-GB" sz="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1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6" y="280375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010B1-A423-45E6-80E2-DE227D3D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4" y="433549"/>
            <a:ext cx="11139855" cy="930447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400" b="1" dirty="0">
                <a:solidFill>
                  <a:srgbClr val="FFFFFF"/>
                </a:solidFill>
              </a:rPr>
              <a:t>Public sector spend repatriated to Preston and Lancashire</a:t>
            </a:r>
            <a:endParaRPr lang="en-US" sz="34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9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ECEAE62C-06C7-49B2-A7E9-9BB186C11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-200" b="55963"/>
          <a:stretch/>
        </p:blipFill>
        <p:spPr bwMode="auto">
          <a:xfrm>
            <a:off x="331568" y="2630609"/>
            <a:ext cx="5455917" cy="35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9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1" descr="Preston stats at a glance October 2017">
            <a:extLst>
              <a:ext uri="{FF2B5EF4-FFF2-40B4-BE49-F238E27FC236}">
                <a16:creationId xmlns:a16="http://schemas.microsoft.com/office/drawing/2014/main" id="{C2695964-82A8-4B23-84B5-B087B3F5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6681" y="2426819"/>
            <a:ext cx="501271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799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983A-6382-43B8-9D76-3D74414D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896385E1-C30F-4911-BCCA-EBB38E154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5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424D4D4F-3802-433D-9D11-96F292CF3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241"/>
          <a:stretch/>
        </p:blipFill>
        <p:spPr>
          <a:xfrm>
            <a:off x="4223792" y="13"/>
            <a:ext cx="7958891" cy="6857991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8" name="Content Placeholder 7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DB72EDE5-BAC5-4C4B-BA75-25563A98E6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5" r="-2" b="-2"/>
          <a:stretch/>
        </p:blipFill>
        <p:spPr>
          <a:xfrm>
            <a:off x="-1" y="10"/>
            <a:ext cx="8112225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643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C78953-B4E4-491A-8EAD-0C152909E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" y="4783053"/>
            <a:ext cx="2600023" cy="18531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F7F24-05D1-4829-BDFF-567DFA5F8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12" y="4609985"/>
            <a:ext cx="1755445" cy="2197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EC276-CE60-462B-A277-8A2F58D83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62" y="4703271"/>
            <a:ext cx="1580516" cy="2067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BB16E-692D-40C5-BC15-4842A63B6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05" y="186685"/>
            <a:ext cx="2671708" cy="1979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8C30C0-B5E9-427A-97B4-D2CD4A5EA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77" y="2505180"/>
            <a:ext cx="2838811" cy="2067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4D92BF-74C2-4AE9-A91D-F35F48F0F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25" y="2445909"/>
            <a:ext cx="2600023" cy="20673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5A4217-A3DE-4B50-8C79-8E90D8B9F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186681"/>
            <a:ext cx="2947988" cy="1811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508759-761E-440D-A43A-DC084AE0F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25" y="50103"/>
            <a:ext cx="1943100" cy="2343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0E81A6-73F7-4756-B262-A84687399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244" y="2449657"/>
            <a:ext cx="2400819" cy="1833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80F68-2ADC-4305-8B82-0476A28B14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82" y="4691968"/>
            <a:ext cx="2894975" cy="20920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F38CB7-D9B6-4435-88AF-E737F9E4F7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07" y="2395322"/>
            <a:ext cx="2838811" cy="20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9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80C86-F08B-4403-886B-AEB454E9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-675456"/>
            <a:ext cx="11523644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0270E6-DF14-4C99-841C-D83142F84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2145767"/>
            <a:ext cx="2560320" cy="2560320"/>
          </a:xfrm>
          <a:prstGeom prst="rect">
            <a:avLst/>
          </a:prstGeom>
        </p:spPr>
      </p:pic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03E92B3-419C-4D12-B1B9-C7DD2AFE8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2145767"/>
            <a:ext cx="2560320" cy="2560320"/>
          </a:xfrm>
          <a:prstGeom prst="rect">
            <a:avLst/>
          </a:prstGeom>
        </p:spPr>
      </p:pic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063502D-0ACD-48BF-9EA8-1B54CEF17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2465807"/>
            <a:ext cx="2560320" cy="192024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1509A77-E27E-47EC-84DF-A3F0F33BC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2638973"/>
            <a:ext cx="2560320" cy="15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01637-F65E-4671-8692-BE8ECB72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b="9574"/>
          <a:stretch/>
        </p:blipFill>
        <p:spPr>
          <a:xfrm>
            <a:off x="23" y="13"/>
            <a:ext cx="12191980" cy="685799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6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66CE3D90-23B6-43C3-B5E9-847BFBA2B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6" y="5317243"/>
            <a:ext cx="11210925" cy="744836"/>
          </a:xfrm>
          <a:prstGeom prst="ellipse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Great Recession of 2007/8 onwards 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1">
            <a:extLst>
              <a:ext uri="{FF2B5EF4-FFF2-40B4-BE49-F238E27FC236}">
                <a16:creationId xmlns:a16="http://schemas.microsoft.com/office/drawing/2014/main" id="{D598415B-29F2-46AE-8CDD-58BF2BC68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6" y="941388"/>
            <a:ext cx="633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2" y="0"/>
            <a:ext cx="12072664" cy="1628800"/>
          </a:xfrm>
        </p:spPr>
        <p:txBody>
          <a:bodyPr/>
          <a:lstStyle/>
          <a:p>
            <a:pPr algn="ctr">
              <a:defRPr/>
            </a:pPr>
            <a:r>
              <a:rPr lang="en-GB" altLang="en-US" sz="4000" b="1" dirty="0">
                <a:solidFill>
                  <a:schemeClr val="tx2"/>
                </a:solidFill>
              </a:rPr>
              <a:t>Median part time wage levels in Lancashire (workplace)</a:t>
            </a:r>
            <a:br>
              <a:rPr lang="en-GB" altLang="en-US" sz="3200" b="1" dirty="0">
                <a:solidFill>
                  <a:schemeClr val="tx2"/>
                </a:solidFill>
              </a:rPr>
            </a:br>
            <a:r>
              <a:rPr lang="en-GB" altLang="en-US" sz="3600" b="1" u="sng" dirty="0">
                <a:solidFill>
                  <a:schemeClr val="accent2"/>
                </a:solidFill>
                <a:highlight>
                  <a:srgbClr val="C0C0C0"/>
                </a:highlight>
              </a:rPr>
              <a:t>Part time wage levels – 2011</a:t>
            </a:r>
            <a:r>
              <a:rPr lang="en-GB" altLang="en-US" sz="3200" b="1" u="sng" dirty="0">
                <a:solidFill>
                  <a:schemeClr val="accent2"/>
                </a:solidFill>
                <a:highlight>
                  <a:srgbClr val="C0C0C0"/>
                </a:highlight>
              </a:rPr>
              <a:t>	</a:t>
            </a:r>
            <a:r>
              <a:rPr lang="en-GB" altLang="en-US" sz="3200" b="1" dirty="0">
                <a:solidFill>
                  <a:schemeClr val="tx2"/>
                </a:solidFill>
                <a:highlight>
                  <a:srgbClr val="C0C0C0"/>
                </a:highlight>
              </a:rPr>
              <a:t>  </a:t>
            </a:r>
            <a:r>
              <a:rPr lang="en-GB" altLang="en-US" sz="3600" b="1" u="sng" dirty="0">
                <a:solidFill>
                  <a:schemeClr val="accent2"/>
                </a:solidFill>
                <a:highlight>
                  <a:srgbClr val="C0C0C0"/>
                </a:highlight>
              </a:rPr>
              <a:t>Part time wage levels – 2018</a:t>
            </a:r>
            <a:endParaRPr lang="en-GB" sz="3600" u="sng" dirty="0">
              <a:solidFill>
                <a:schemeClr val="accent2"/>
              </a:solidFill>
              <a:highlight>
                <a:srgbClr val="C0C0C0"/>
              </a:highligh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98455"/>
              </p:ext>
            </p:extLst>
          </p:nvPr>
        </p:nvGraphicFramePr>
        <p:xfrm>
          <a:off x="119068" y="1628778"/>
          <a:ext cx="5740314" cy="5334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Preston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£143.60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Burnley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£149.10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Chorley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£141.20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Fylde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£161.80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Hyndburn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£138.20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Lancaster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£140.00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Pendle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£154.60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Ribble Valley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#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Rossendale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£117.20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South Ribble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£128.40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West Lancs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£142.80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dirty="0"/>
                        <a:t>Wyre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£140.70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North West 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£152.60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516"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Great Britain</a:t>
                      </a:r>
                    </a:p>
                  </a:txBody>
                  <a:tcPr marL="91449" marR="91449" marT="45721" marB="45721"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£153.00</a:t>
                      </a:r>
                    </a:p>
                  </a:txBody>
                  <a:tcPr marL="91449" marR="91449" marT="45721" marB="45721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52267"/>
              </p:ext>
            </p:extLst>
          </p:nvPr>
        </p:nvGraphicFramePr>
        <p:xfrm>
          <a:off x="5879974" y="1628777"/>
          <a:ext cx="6291154" cy="5333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Preston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£212.10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Burnley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£178.30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Chorley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£189.40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Fylde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£192.80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Hyndburn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£174.20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Lancaster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£188.10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Pendle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£179.20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Ribble Valley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£169.30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Rossendale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£189.90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South Ribble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£177.20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West Lancs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£163.60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dirty="0"/>
                        <a:t>Wyre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£156.70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413"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North West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£185.20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849"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Great Britain</a:t>
                      </a:r>
                    </a:p>
                  </a:txBody>
                  <a:tcPr marL="91451" marR="91451" marT="45717" marB="45717"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FF0000"/>
                          </a:solidFill>
                        </a:rPr>
                        <a:t>£187.30</a:t>
                      </a:r>
                    </a:p>
                  </a:txBody>
                  <a:tcPr marL="91451" marR="91451" marT="45717" marB="4571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282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2FA17-E13C-4035-B15D-C45D38C04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61" y="643467"/>
            <a:ext cx="50278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39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7B758-09B4-4D38-B2CB-6720A11AF4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2958" y="643467"/>
            <a:ext cx="8146092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710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3803390B-30FF-46AF-B31F-EA405C852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2C1A7-06F2-4E49-AD62-19B41F75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317243"/>
            <a:ext cx="11210925" cy="744836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Building community wealth in the UK and overseas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63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D31F05C-D183-4961-B359-09FC9403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/>
              <a:t>Examples of Community Wealth Building in the United Kingdom </a:t>
            </a:r>
          </a:p>
        </p:txBody>
      </p:sp>
      <p:graphicFrame>
        <p:nvGraphicFramePr>
          <p:cNvPr id="7179" name="Content Placeholder 2">
            <a:extLst>
              <a:ext uri="{FF2B5EF4-FFF2-40B4-BE49-F238E27FC236}">
                <a16:creationId xmlns:a16="http://schemas.microsoft.com/office/drawing/2014/main" id="{3C3A3DCD-BD97-489E-B971-EF74B6869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71080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927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D98DA2-2418-4434-A013-ED4453DD3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675456"/>
            <a:ext cx="12936740" cy="75334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F1C47-974E-4941-8075-3A81DCB9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Community Wealth Fund Alliance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45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D31F05C-D183-4961-B359-09FC9403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b="1"/>
              <a:t>Examples of Community Wealth Building overseas </a:t>
            </a:r>
          </a:p>
        </p:txBody>
      </p:sp>
      <p:graphicFrame>
        <p:nvGraphicFramePr>
          <p:cNvPr id="7179" name="Content Placeholder 2">
            <a:extLst>
              <a:ext uri="{FF2B5EF4-FFF2-40B4-BE49-F238E27FC236}">
                <a16:creationId xmlns:a16="http://schemas.microsoft.com/office/drawing/2014/main" id="{3C3A3DCD-BD97-489E-B971-EF74B6869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45718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763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98AC03E8-985C-4EC6-972B-A596761C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12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id="{FD31F05C-D183-4961-B359-09FC9403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3700" b="1" dirty="0">
                <a:solidFill>
                  <a:srgbClr val="FFFFFF"/>
                </a:solidFill>
              </a:rPr>
              <a:t>Consequences of the crash of 2008 and accompanying austerity</a:t>
            </a:r>
          </a:p>
        </p:txBody>
      </p:sp>
      <p:graphicFrame>
        <p:nvGraphicFramePr>
          <p:cNvPr id="7172" name="Content Placeholder 2">
            <a:extLst>
              <a:ext uri="{FF2B5EF4-FFF2-40B4-BE49-F238E27FC236}">
                <a16:creationId xmlns:a16="http://schemas.microsoft.com/office/drawing/2014/main" id="{3FC9FC90-C7D4-4FEE-904A-98116CF6B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590139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5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8" name="Title 1">
            <a:extLst>
              <a:ext uri="{FF2B5EF4-FFF2-40B4-BE49-F238E27FC236}">
                <a16:creationId xmlns:a16="http://schemas.microsoft.com/office/drawing/2014/main" id="{AD9262F5-2725-492B-98CC-A918C827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4" y="742954"/>
            <a:ext cx="3476625" cy="496252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700" b="1" dirty="0">
                <a:solidFill>
                  <a:srgbClr val="FFFFFF"/>
                </a:solidFill>
              </a:rPr>
              <a:t>This systemic failure hits Preston with the abandonment of £700m Tithebarn Regeneration Scheme in 2011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FDE77A-8B9A-48C7-A9EF-C27B1E721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6" y="311449"/>
            <a:ext cx="6553545" cy="61795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8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60821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9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B399BA6B-B0ED-427D-8644-F3F8EFB5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4" y="2053641"/>
            <a:ext cx="3669161" cy="27600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3100" b="1" dirty="0">
                <a:solidFill>
                  <a:srgbClr val="FFFFFF"/>
                </a:solidFill>
              </a:rPr>
              <a:t>A democratic economy now emerging in Preston based on common sense alternatives (1)</a:t>
            </a:r>
            <a:endParaRPr lang="en-GB" altLang="en-US" sz="3100" dirty="0">
              <a:solidFill>
                <a:srgbClr val="FFFFFF"/>
              </a:solidFill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1ABD8E37-7067-4E23-AC65-3D66A727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8" y="801865"/>
            <a:ext cx="5306084" cy="5230635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GB" altLang="en-US" sz="1900" b="1" dirty="0">
                <a:solidFill>
                  <a:srgbClr val="000000"/>
                </a:solidFill>
              </a:rPr>
              <a:t>Our anchor institution strategy with CLES </a:t>
            </a:r>
            <a:r>
              <a:rPr lang="en-GB" altLang="en-US" sz="1900" dirty="0">
                <a:solidFill>
                  <a:srgbClr val="000000"/>
                </a:solidFill>
              </a:rPr>
              <a:t>has large placed based institutions in Preston and Lancashire with a combined spend of nearly </a:t>
            </a:r>
            <a:r>
              <a:rPr lang="en-GB" altLang="en-US" sz="1900" b="1" u="sng" dirty="0">
                <a:solidFill>
                  <a:srgbClr val="000000"/>
                </a:solidFill>
              </a:rPr>
              <a:t>£1 billion per annum</a:t>
            </a:r>
            <a:r>
              <a:rPr lang="en-GB" altLang="en-US" sz="1900" b="1" dirty="0">
                <a:solidFill>
                  <a:srgbClr val="000000"/>
                </a:solidFill>
              </a:rPr>
              <a:t> </a:t>
            </a:r>
            <a:r>
              <a:rPr lang="en-GB" altLang="en-US" sz="1900" dirty="0">
                <a:solidFill>
                  <a:srgbClr val="000000"/>
                </a:solidFill>
              </a:rPr>
              <a:t>increasing spending to local suppliers to benefit our community and we </a:t>
            </a:r>
            <a:r>
              <a:rPr lang="en-GB" altLang="en-US" sz="1900" b="1" dirty="0">
                <a:solidFill>
                  <a:srgbClr val="FF0000"/>
                </a:solidFill>
              </a:rPr>
              <a:t>encourage insourcing</a:t>
            </a:r>
            <a:r>
              <a:rPr lang="en-GB" altLang="en-US" sz="1900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1900" dirty="0">
                <a:solidFill>
                  <a:srgbClr val="000000"/>
                </a:solidFill>
              </a:rPr>
              <a:t>There is a </a:t>
            </a:r>
            <a:r>
              <a:rPr lang="en-GB" altLang="en-US" sz="1900" b="1" dirty="0">
                <a:solidFill>
                  <a:srgbClr val="000000"/>
                </a:solidFill>
              </a:rPr>
              <a:t>£100m placed based investment by our local government pension fund</a:t>
            </a:r>
            <a:r>
              <a:rPr lang="en-GB" altLang="en-US" sz="1900" dirty="0">
                <a:solidFill>
                  <a:srgbClr val="000000"/>
                </a:solidFill>
              </a:rPr>
              <a:t> in student flats, hotel and office space through City Deal we want to build on with a potential </a:t>
            </a:r>
            <a:r>
              <a:rPr lang="en-GB" altLang="en-US" sz="1900" b="1" dirty="0">
                <a:solidFill>
                  <a:srgbClr val="000000"/>
                </a:solidFill>
              </a:rPr>
              <a:t>Lancashire Wealth Fund</a:t>
            </a:r>
            <a:r>
              <a:rPr lang="en-GB" altLang="en-US" sz="1900" dirty="0">
                <a:solidFill>
                  <a:srgbClr val="000000"/>
                </a:solidFill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1900" dirty="0">
                <a:solidFill>
                  <a:srgbClr val="000000"/>
                </a:solidFill>
              </a:rPr>
              <a:t>We are expanding worker owned cooperative businesses through an innovative partnership with </a:t>
            </a:r>
            <a:r>
              <a:rPr lang="en-GB" altLang="en-US" sz="1900" b="1" dirty="0">
                <a:solidFill>
                  <a:srgbClr val="000000"/>
                </a:solidFill>
              </a:rPr>
              <a:t>Mondragon Cooperative Corporation</a:t>
            </a:r>
            <a:r>
              <a:rPr lang="en-GB" altLang="en-US" sz="1900" dirty="0">
                <a:solidFill>
                  <a:srgbClr val="000000"/>
                </a:solidFill>
              </a:rPr>
              <a:t>, UCLan and Preston Cooperative Development Network.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1900" dirty="0">
                <a:solidFill>
                  <a:srgbClr val="000000"/>
                </a:solidFill>
              </a:rPr>
              <a:t>We are looking to establish the </a:t>
            </a:r>
            <a:r>
              <a:rPr lang="en-GB" altLang="en-US" sz="1900" b="1" dirty="0">
                <a:solidFill>
                  <a:srgbClr val="000000"/>
                </a:solidFill>
              </a:rPr>
              <a:t>North West Community Bank </a:t>
            </a:r>
            <a:r>
              <a:rPr lang="en-GB" altLang="en-US" sz="1900" dirty="0">
                <a:solidFill>
                  <a:srgbClr val="000000"/>
                </a:solidFill>
              </a:rPr>
              <a:t>and support </a:t>
            </a:r>
            <a:r>
              <a:rPr lang="en-GB" altLang="en-US" sz="1900" b="1" dirty="0">
                <a:solidFill>
                  <a:srgbClr val="000000"/>
                </a:solidFill>
              </a:rPr>
              <a:t>credit unions </a:t>
            </a:r>
            <a:r>
              <a:rPr lang="en-GB" altLang="en-US" sz="1900" dirty="0">
                <a:solidFill>
                  <a:srgbClr val="000000"/>
                </a:solidFill>
              </a:rPr>
              <a:t>and our </a:t>
            </a:r>
            <a:r>
              <a:rPr lang="en-GB" altLang="en-US" sz="1900" b="1" dirty="0">
                <a:solidFill>
                  <a:srgbClr val="000000"/>
                </a:solidFill>
              </a:rPr>
              <a:t>CDFI (Lancashire Moneyline).</a:t>
            </a:r>
            <a:endParaRPr lang="en-GB" altLang="en-US" sz="1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GB" altLang="en-US" sz="1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60821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B399BA6B-B0ED-427D-8644-F3F8EFB5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4" y="2053641"/>
            <a:ext cx="3669161" cy="27600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3100" b="1" dirty="0">
                <a:solidFill>
                  <a:srgbClr val="FFFFFF"/>
                </a:solidFill>
              </a:rPr>
              <a:t>A democratic economy now emerging in Preston based on common sense alternatives (2)</a:t>
            </a:r>
            <a:endParaRPr lang="en-GB" altLang="en-US" sz="3100" dirty="0">
              <a:solidFill>
                <a:srgbClr val="FFFFFF"/>
              </a:solidFill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1ABD8E37-7067-4E23-AC65-3D66A727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8" y="801865"/>
            <a:ext cx="5306084" cy="5230635"/>
          </a:xfrm>
        </p:spPr>
        <p:txBody>
          <a:bodyPr anchor="ctr">
            <a:normAutofit lnSpcReduction="1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Preston City Council is working with the Living Wage Foundation to make Preston one of the UK’s first </a:t>
            </a:r>
            <a:r>
              <a:rPr lang="en-GB" altLang="en-US" sz="2000" b="1" dirty="0">
                <a:solidFill>
                  <a:srgbClr val="000000"/>
                </a:solidFill>
              </a:rPr>
              <a:t>Living Wage Places</a:t>
            </a:r>
            <a:r>
              <a:rPr lang="en-GB" altLang="en-US" sz="2000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We are promoting </a:t>
            </a:r>
            <a:r>
              <a:rPr lang="en-GB" altLang="en-US" sz="2000" b="1" dirty="0">
                <a:solidFill>
                  <a:srgbClr val="000000"/>
                </a:solidFill>
              </a:rPr>
              <a:t>municipal ownership and enterprise </a:t>
            </a:r>
            <a:r>
              <a:rPr lang="en-GB" altLang="en-US" sz="2000" dirty="0">
                <a:solidFill>
                  <a:srgbClr val="000000"/>
                </a:solidFill>
              </a:rPr>
              <a:t>of a major city centre development as part of our economic strategy.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We are establishing a </a:t>
            </a:r>
            <a:r>
              <a:rPr lang="en-GB" altLang="en-US" sz="2000" b="1" dirty="0">
                <a:solidFill>
                  <a:srgbClr val="000000"/>
                </a:solidFill>
              </a:rPr>
              <a:t>housing delivery vehicle </a:t>
            </a:r>
            <a:r>
              <a:rPr lang="en-GB" altLang="en-US" sz="2000" dirty="0">
                <a:solidFill>
                  <a:srgbClr val="000000"/>
                </a:solidFill>
              </a:rPr>
              <a:t>and looking at opportunities with other Lancashire councils to adopt a more prominent housing development role.</a:t>
            </a:r>
            <a:r>
              <a:rPr lang="en-GB" altLang="en-US" sz="2000" b="1" dirty="0">
                <a:solidFill>
                  <a:srgbClr val="000000"/>
                </a:solidFill>
              </a:rPr>
              <a:t> 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r>
              <a:rPr lang="en-GB" altLang="en-US" sz="2000" b="1" dirty="0">
                <a:solidFill>
                  <a:srgbClr val="000000"/>
                </a:solidFill>
              </a:rPr>
              <a:t>Our planning policies </a:t>
            </a:r>
            <a:r>
              <a:rPr lang="en-GB" altLang="en-US" sz="2000" dirty="0">
                <a:solidFill>
                  <a:srgbClr val="000000"/>
                </a:solidFill>
              </a:rPr>
              <a:t>encourage locally based suppliers and labour on both public and private sector developments in the wider Preston economy.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altLang="en-US" sz="2000" dirty="0">
                <a:solidFill>
                  <a:srgbClr val="000000"/>
                </a:solidFill>
              </a:rPr>
              <a:t>Work with the University of Central Lancashire and partners is establishing a </a:t>
            </a:r>
            <a:r>
              <a:rPr lang="en-GB" altLang="en-US" sz="2000" b="1" dirty="0">
                <a:solidFill>
                  <a:srgbClr val="000000"/>
                </a:solidFill>
              </a:rPr>
              <a:t>Civic Drone Centre </a:t>
            </a:r>
            <a:r>
              <a:rPr lang="en-GB" altLang="en-US" sz="2000" dirty="0">
                <a:solidFill>
                  <a:srgbClr val="000000"/>
                </a:solidFill>
              </a:rPr>
              <a:t>exploring how the Preston Model approach can benefit the community including new drone supply chains and clusters and a </a:t>
            </a:r>
            <a:r>
              <a:rPr lang="en-GB" altLang="en-US" sz="2000" b="1" dirty="0">
                <a:solidFill>
                  <a:srgbClr val="000000"/>
                </a:solidFill>
              </a:rPr>
              <a:t>civic drone service</a:t>
            </a:r>
            <a:r>
              <a:rPr lang="en-GB" altLang="en-US" sz="2000" dirty="0">
                <a:solidFill>
                  <a:srgbClr val="000000"/>
                </a:solidFill>
              </a:rPr>
              <a:t>.   </a:t>
            </a:r>
          </a:p>
          <a:p>
            <a:pPr>
              <a:lnSpc>
                <a:spcPct val="90000"/>
              </a:lnSpc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0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608C6-5FC8-4885-ACD2-56B614554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sp>
        <p:nvSpPr>
          <p:cNvPr id="12290" name="Title 1">
            <a:extLst>
              <a:ext uri="{FF2B5EF4-FFF2-40B4-BE49-F238E27FC236}">
                <a16:creationId xmlns:a16="http://schemas.microsoft.com/office/drawing/2014/main" id="{B952E14F-99F8-4AF9-B912-4894DE97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1" y="3320860"/>
            <a:ext cx="4666471" cy="2076333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4800" b="1" dirty="0"/>
              <a:t>Public and community banking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6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EBBEA430-6C35-4D8E-A1CC-72A387C5D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r="29422" b="1"/>
          <a:stretch/>
        </p:blipFill>
        <p:spPr bwMode="auto">
          <a:xfrm>
            <a:off x="6021085" y="544806"/>
            <a:ext cx="6170915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/>
          <p:cNvGrpSpPr/>
          <p:nvPr/>
        </p:nvGrpSpPr>
        <p:grpSpPr>
          <a:xfrm>
            <a:off x="5266548" y="2166012"/>
            <a:ext cx="1620000" cy="2520000"/>
            <a:chOff x="7873140" y="2166012"/>
            <a:chExt cx="1620000" cy="2520000"/>
          </a:xfrm>
        </p:grpSpPr>
        <p:sp>
          <p:nvSpPr>
            <p:cNvPr id="21" name="Rectangle 20"/>
            <p:cNvSpPr/>
            <p:nvPr/>
          </p:nvSpPr>
          <p:spPr>
            <a:xfrm>
              <a:off x="7873140" y="2166012"/>
              <a:ext cx="1620000" cy="252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52" name="Picture 4" descr="icon-smartphone-tablet | AET Holding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440" y="2477947"/>
              <a:ext cx="801538" cy="80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Popplet for Wo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0114" y="3680877"/>
              <a:ext cx="1069428" cy="76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5128702" y="1631977"/>
            <a:ext cx="18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Digital channels</a:t>
            </a:r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5275979" y="4885601"/>
            <a:ext cx="1613096" cy="155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Web, mobile, tablet fully integrated</a:t>
            </a:r>
          </a:p>
        </p:txBody>
      </p:sp>
      <p:pic>
        <p:nvPicPr>
          <p:cNvPr id="9" name="Picture 2" descr="SafeStore 3000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6983" y="2154588"/>
            <a:ext cx="1604075" cy="25184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155760" y="1631977"/>
            <a:ext cx="21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Safe deposit box</a:t>
            </a:r>
          </a:p>
        </p:txBody>
      </p:sp>
      <p:sp>
        <p:nvSpPr>
          <p:cNvPr id="38" name="Content Placeholder 6"/>
          <p:cNvSpPr txBox="1">
            <a:spLocks/>
          </p:cNvSpPr>
          <p:nvPr/>
        </p:nvSpPr>
        <p:spPr>
          <a:xfrm>
            <a:off x="7418977" y="4885601"/>
            <a:ext cx="1604075" cy="155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Automated safe deposit box service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58317" y="6143403"/>
            <a:ext cx="184731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33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b="1" dirty="0">
                <a:solidFill>
                  <a:schemeClr val="tx2"/>
                </a:solidFill>
              </a:rPr>
              <a:t>Community banking to serve the north west</a:t>
            </a:r>
            <a:endParaRPr lang="en-GB" sz="3600" dirty="0"/>
          </a:p>
        </p:txBody>
      </p:sp>
      <p:grpSp>
        <p:nvGrpSpPr>
          <p:cNvPr id="2049" name="Group 2048"/>
          <p:cNvGrpSpPr/>
          <p:nvPr/>
        </p:nvGrpSpPr>
        <p:grpSpPr>
          <a:xfrm>
            <a:off x="964096" y="2150515"/>
            <a:ext cx="1620000" cy="2518475"/>
            <a:chOff x="1192696" y="2150514"/>
            <a:chExt cx="1620000" cy="2518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92696" y="2150514"/>
              <a:ext cx="1620000" cy="25184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198625" y="3363256"/>
              <a:ext cx="1594748" cy="4341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itle 12"/>
            <p:cNvSpPr txBox="1">
              <a:spLocks/>
            </p:cNvSpPr>
            <p:nvPr/>
          </p:nvSpPr>
          <p:spPr>
            <a:xfrm>
              <a:off x="1360170" y="3376592"/>
              <a:ext cx="1328607" cy="43415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baseline="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</a:rPr>
                <a:t>NW Bank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67343" y="2154588"/>
            <a:ext cx="1620000" cy="2520000"/>
            <a:chOff x="5743575" y="2154588"/>
            <a:chExt cx="1620000" cy="25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3575" y="2154588"/>
              <a:ext cx="1620000" cy="252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867804" y="2289882"/>
              <a:ext cx="1393151" cy="529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itle 12"/>
            <p:cNvSpPr txBox="1">
              <a:spLocks/>
            </p:cNvSpPr>
            <p:nvPr/>
          </p:nvSpPr>
          <p:spPr>
            <a:xfrm>
              <a:off x="5982373" y="2346098"/>
              <a:ext cx="1190330" cy="47373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baseline="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  <a:cs typeface="Consolas" panose="020B0609020204030204" pitchFamily="49" charset="0"/>
                </a:rPr>
                <a:t>NW Bank</a:t>
              </a:r>
            </a:p>
          </p:txBody>
        </p:sp>
      </p:grpSp>
      <p:sp>
        <p:nvSpPr>
          <p:cNvPr id="31" name="Content Placeholder 6"/>
          <p:cNvSpPr>
            <a:spLocks noGrp="1"/>
          </p:cNvSpPr>
          <p:nvPr>
            <p:ph idx="1"/>
          </p:nvPr>
        </p:nvSpPr>
        <p:spPr>
          <a:xfrm>
            <a:off x="2955391" y="4885606"/>
            <a:ext cx="2027496" cy="15703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dirty="0"/>
              <a:t>Most of what you can do in a staffed branch</a:t>
            </a:r>
          </a:p>
          <a:p>
            <a:pPr marL="0" indent="0" algn="ctr">
              <a:buNone/>
            </a:pPr>
            <a:r>
              <a:rPr lang="en-GB" sz="1600" dirty="0"/>
              <a:t>Call centre video link</a:t>
            </a:r>
          </a:p>
          <a:p>
            <a:pPr marL="0" indent="0" algn="ctr">
              <a:buNone/>
            </a:pPr>
            <a:r>
              <a:rPr lang="en-GB" sz="1600" dirty="0"/>
              <a:t>Extended opening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838" y="1631977"/>
            <a:ext cx="21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Staffed branches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93520" y="1631977"/>
            <a:ext cx="21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Satellite branches</a:t>
            </a:r>
          </a:p>
        </p:txBody>
      </p:sp>
      <p:sp>
        <p:nvSpPr>
          <p:cNvPr id="36" name="Content Placeholder 6"/>
          <p:cNvSpPr txBox="1">
            <a:spLocks/>
          </p:cNvSpPr>
          <p:nvPr/>
        </p:nvSpPr>
        <p:spPr>
          <a:xfrm>
            <a:off x="700836" y="4885601"/>
            <a:ext cx="2146517" cy="155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Branch director with lending authority</a:t>
            </a:r>
          </a:p>
          <a:p>
            <a:pPr marL="0" indent="0" algn="ctr">
              <a:buNone/>
            </a:pPr>
            <a:r>
              <a:rPr lang="en-GB" sz="1600" dirty="0"/>
              <a:t>Local knowledge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12895" y="1631977"/>
            <a:ext cx="21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Current accounts</a:t>
            </a:r>
          </a:p>
        </p:txBody>
      </p:sp>
      <p:sp>
        <p:nvSpPr>
          <p:cNvPr id="41" name="Content Placeholder 6"/>
          <p:cNvSpPr txBox="1">
            <a:spLocks/>
          </p:cNvSpPr>
          <p:nvPr/>
        </p:nvSpPr>
        <p:spPr>
          <a:xfrm>
            <a:off x="9498624" y="4885601"/>
            <a:ext cx="1969481" cy="155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High functionality</a:t>
            </a:r>
          </a:p>
          <a:p>
            <a:pPr marL="0" indent="0" algn="ctr">
              <a:buNone/>
            </a:pPr>
            <a:r>
              <a:rPr lang="en-GB" sz="1600" dirty="0"/>
              <a:t>Simple &amp; transparent charges: £5 personal, £10 business pcm</a:t>
            </a:r>
          </a:p>
        </p:txBody>
      </p:sp>
      <p:grpSp>
        <p:nvGrpSpPr>
          <p:cNvPr id="2050" name="Group 2049"/>
          <p:cNvGrpSpPr/>
          <p:nvPr/>
        </p:nvGrpSpPr>
        <p:grpSpPr>
          <a:xfrm>
            <a:off x="9576546" y="2161459"/>
            <a:ext cx="1824389" cy="2556000"/>
            <a:chOff x="9805145" y="2161458"/>
            <a:chExt cx="1824389" cy="2556000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9805145" y="2161458"/>
              <a:ext cx="1824389" cy="2556000"/>
              <a:chOff x="9690844" y="1990008"/>
              <a:chExt cx="2026734" cy="283948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90844" y="1990008"/>
                <a:ext cx="2026734" cy="283948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90844" y="2172573"/>
                <a:ext cx="1891556" cy="10800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9963150" y="2150514"/>
                <a:ext cx="1476375" cy="1393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b="1" dirty="0">
                    <a:solidFill>
                      <a:schemeClr val="tx1"/>
                    </a:solidFill>
                    <a:latin typeface="Gill Sans MT" panose="020B0502020104020203" pitchFamily="34" charset="0"/>
                    <a:cs typeface="Aharoni" panose="02010803020104030203" pitchFamily="2" charset="-79"/>
                  </a:rPr>
                  <a:t>NW BANK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9908576" y="2172573"/>
              <a:ext cx="1620000" cy="25200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C633CFA0-A26D-44D2-9ACC-E013D99D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C9E73012-DF33-4B63-BBBE-0678AAE3826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15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tx2"/>
                </a:solidFill>
              </a:rPr>
              <a:t>Who</a:t>
            </a:r>
            <a:r>
              <a:rPr lang="en-GB" b="1" dirty="0">
                <a:solidFill>
                  <a:schemeClr val="tx2"/>
                </a:solidFill>
              </a:rPr>
              <a:t> gets the loans now?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/>
          <a:lstStyle/>
          <a:p>
            <a:pPr algn="ctr"/>
            <a:r>
              <a:rPr lang="en-GB" dirty="0"/>
              <a:t>Big 4 Balance Sheets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SME Loans – North West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3012-DF33-4B63-BBBE-0678AAE3826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049"/>
            <a:ext cx="5980530" cy="4276951"/>
          </a:xfrm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73878243"/>
              </p:ext>
            </p:extLst>
          </p:nvPr>
        </p:nvGraphicFramePr>
        <p:xfrm>
          <a:off x="5996517" y="2505078"/>
          <a:ext cx="6195483" cy="427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B5EDB9AF30049BA9235DA3D725854" ma:contentTypeVersion="13" ma:contentTypeDescription="Create a new document." ma:contentTypeScope="" ma:versionID="e257388852dd7c999f371cc377f19b6a">
  <xsd:schema xmlns:xsd="http://www.w3.org/2001/XMLSchema" xmlns:xs="http://www.w3.org/2001/XMLSchema" xmlns:p="http://schemas.microsoft.com/office/2006/metadata/properties" xmlns:ns2="1d3e7ae0-a111-4f7f-b0e8-274c401a14d2" xmlns:ns3="bec6d8a1-fcfc-49f1-a6de-fcb0feaf700a" targetNamespace="http://schemas.microsoft.com/office/2006/metadata/properties" ma:root="true" ma:fieldsID="5f5adc9425020729dff952d59df383fe" ns2:_="" ns3:_="">
    <xsd:import namespace="1d3e7ae0-a111-4f7f-b0e8-274c401a14d2"/>
    <xsd:import namespace="bec6d8a1-fcfc-49f1-a6de-fcb0feaf70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e7ae0-a111-4f7f-b0e8-274c401a1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6d8a1-fcfc-49f1-a6de-fcb0feaf700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2438F8-FE56-41C4-8F2F-5B540E9C5C92}"/>
</file>

<file path=customXml/itemProps2.xml><?xml version="1.0" encoding="utf-8"?>
<ds:datastoreItem xmlns:ds="http://schemas.openxmlformats.org/officeDocument/2006/customXml" ds:itemID="{685B0D78-E05F-455C-BE28-2E9B433BA1C2}"/>
</file>

<file path=customXml/itemProps3.xml><?xml version="1.0" encoding="utf-8"?>
<ds:datastoreItem xmlns:ds="http://schemas.openxmlformats.org/officeDocument/2006/customXml" ds:itemID="{D5D931A4-E4C6-4201-92C3-BE2A35C88CA2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953</Words>
  <Application>Microsoft Office PowerPoint</Application>
  <PresentationFormat>Widescreen</PresentationFormat>
  <Paragraphs>139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Gill Sans MT</vt:lpstr>
      <vt:lpstr>Office Theme</vt:lpstr>
      <vt:lpstr>  Building Community Wealth in Preston and across the UK</vt:lpstr>
      <vt:lpstr>The Great Recession of 2007/8 onwards  </vt:lpstr>
      <vt:lpstr>Consequences of the crash of 2008 and accompanying austerity</vt:lpstr>
      <vt:lpstr>This systemic failure hits Preston with the abandonment of £700m Tithebarn Regeneration Scheme in 2011</vt:lpstr>
      <vt:lpstr>A democratic economy now emerging in Preston based on common sense alternatives (1)</vt:lpstr>
      <vt:lpstr>A democratic economy now emerging in Preston based on common sense alternatives (2)</vt:lpstr>
      <vt:lpstr>Public and community banking</vt:lpstr>
      <vt:lpstr>Community banking to serve the north west</vt:lpstr>
      <vt:lpstr>Who gets the loans now?</vt:lpstr>
      <vt:lpstr>Investments in place (Retirement Systems of Alabama public pension fund) </vt:lpstr>
      <vt:lpstr>Public pension fund investments in place – Friargate Court, Preston</vt:lpstr>
      <vt:lpstr>Public pension fund investments in place – Park Hotel, Preston</vt:lpstr>
      <vt:lpstr>Municipal Ownership - Market Quarter Cinema Development</vt:lpstr>
      <vt:lpstr>Public sector spend repatriated to Preston and Lancashire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Median part time wage levels in Lancashire (workplace) Part time wage levels – 2011   Part time wage levels – 2018</vt:lpstr>
      <vt:lpstr>PowerPoint Presentation</vt:lpstr>
      <vt:lpstr>PowerPoint Presentation</vt:lpstr>
      <vt:lpstr>Building community wealth in the UK and overseas</vt:lpstr>
      <vt:lpstr>Examples of Community Wealth Building in the United Kingdom </vt:lpstr>
      <vt:lpstr>Community Wealth Fund Alliance</vt:lpstr>
      <vt:lpstr>Examples of Community Wealth Building overseas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Building Community Wealth in Preston and across the UK</dc:title>
  <dc:creator>Matthew Brown</dc:creator>
  <cp:lastModifiedBy>Matthew Brown</cp:lastModifiedBy>
  <cp:revision>2</cp:revision>
  <dcterms:created xsi:type="dcterms:W3CDTF">2020-02-23T23:31:23Z</dcterms:created>
  <dcterms:modified xsi:type="dcterms:W3CDTF">2020-02-23T23:47:04Z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0x0101006A9B5EDB9AF30049BA9235DA3D725854</vt:lpwstr>
  </property>
</Properties>
</file>